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  <p:sldMasterId id="2147483723" r:id="rId2"/>
  </p:sldMasterIdLst>
  <p:sldIdLst>
    <p:sldId id="256" r:id="rId3"/>
    <p:sldId id="262" r:id="rId4"/>
    <p:sldId id="263" r:id="rId5"/>
    <p:sldId id="257" r:id="rId6"/>
    <p:sldId id="258" r:id="rId7"/>
    <p:sldId id="264" r:id="rId8"/>
    <p:sldId id="269" r:id="rId9"/>
    <p:sldId id="259" r:id="rId10"/>
    <p:sldId id="260" r:id="rId11"/>
    <p:sldId id="261" r:id="rId12"/>
    <p:sldId id="273" r:id="rId13"/>
    <p:sldId id="274" r:id="rId14"/>
    <p:sldId id="270" r:id="rId15"/>
    <p:sldId id="265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410C2-B367-43E7-98A7-77D8D1272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B2B07E-3AED-4DE5-A1D5-465FEA147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8B8A16-F9AC-4549-BB5F-0CD025136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59CE63-7080-4D31-BC3A-CB3DCE901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68EB3-BCFB-4608-9906-0879ADDFA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89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1F59B-8834-4F38-B6BF-FDD8FCB8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C2683D-9973-4673-93E9-9AA4B838F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2DB9E8-0D3D-4581-88C4-2B66F3E5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FE91B2-95D5-438C-B691-91630A5F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7433FD-C307-431B-8C76-8314E353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62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CCCED5F-D1CD-4925-9437-68028C4F76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E30FE90-0B4D-4B43-9D68-4F4659D34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8E0B7D-A043-4B7B-ADF0-8E969469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76B302-B6D1-438D-8392-6559DAFDB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1504C1-7F31-4CA8-8C54-0F332E19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34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90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05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61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80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66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544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43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0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67ED2-4007-4E9D-AB77-0062023D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CDF58A-FB10-4522-9F8E-14A1F5EF3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5FBD2-7D5C-4257-AD0D-B50A7D519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B8E91C-7175-47FB-A8BB-A87315B4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262F4A-7E28-4078-ADF2-26E7A2BB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34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995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839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92367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36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07656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69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51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8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15F7F9-2215-43B9-83A6-EA68BEC51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B2616E-1422-4DE6-A9C5-357418D3D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A4D078-E086-405B-ADC6-C797977B0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42A710-C498-4671-B826-7F552D4D8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A6359E-5604-42AA-8455-9B5B8D048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60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75517-1743-4077-85EB-D8492ACA7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A2F1D7-045F-421A-92AB-FF9305C42E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87C42F-85D3-41D0-98A2-1DF0C7CF3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428CC86-D4BA-43B6-A762-2ADDA2947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4F719B-4C33-49C2-9E6B-F517F8EC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2FF038-AE6C-45DD-AA60-CCF0C11F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58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862CC-42E7-4BFF-B223-2096B335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4AB425-7C1A-4223-B07D-3C5211DA6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8BEA1C-29CA-48CE-9C68-0C793CA99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11A024-B0AC-4886-AAA9-406A1AD0B2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232EACB-DD58-4E75-92DF-FF484E227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A058235-465E-4610-8285-2B1E43A1C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E144ABA-D277-4A98-9B98-73E692A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234621A-0D85-4112-9AAC-1146F85E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94D81B-1926-4E61-B252-36BECBB0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116F02-8A2F-4CC6-A3AC-9A6CAD5F0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6295847-960E-4D3A-A57A-323D2DBA6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6F8378-271E-4D2B-928A-644E4100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8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99A3CE7-E7F3-477B-ADA9-60FFD4C0B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C660823-B379-4CB2-AEDF-4063CBE08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F02B93-942E-4EC7-B376-746D205B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E9B588-67E3-4CF6-9FA1-3660DFAF8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6D3BFF-2B11-496C-B5ED-00ABFE029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6C9A60-E418-4A42-9D3F-EBA6525D9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2F3190-562F-48F7-9E4F-8FE267B58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05F696-6EF8-4A52-B5BC-9351311F4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307D17-1F67-4E28-B9F9-8F397E74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88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CA943-4F30-4C37-BC65-727C6065C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63A5C5E-D556-41F6-AC6A-51C0AD486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7A7484-7003-4E7B-A599-CE3C248CC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FB765F-6F9B-45C8-ADBD-583C250DA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7B7B13C-EDD4-4B9A-80D6-9386E8B53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9B6474-C721-4E1F-A5C8-F16014DF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4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AB9B073-ED39-485C-A454-606242B8F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DB6BCB-5879-4FBD-90A1-E21B90132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C06725-DCE9-45F3-87DE-FE6EC1FFFC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532DBD-4EB4-42E0-8890-52CC23925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0EBE92-EEB8-4084-BF6E-CCF4ED785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21352-D229-4DA0-8947-BD17431CFB3A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ABA75CF-06F8-4877-A0D2-2F83C09D854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34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optimization/routing/vrptw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colab.research.google.com/github/rmaranzana/logistica_utnba/blob/main/vrp_sweep_algorithm.ipyn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C120188A-1D38-4179-93D3-C303C2642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dirty="0">
                <a:solidFill>
                  <a:schemeClr val="tx1"/>
                </a:solidFill>
              </a:rPr>
              <a:t>Rodrigo Maranzana</a:t>
            </a:r>
          </a:p>
          <a:p>
            <a:pPr>
              <a:lnSpc>
                <a:spcPct val="90000"/>
              </a:lnSpc>
            </a:pPr>
            <a:r>
              <a:rPr lang="es-ES" dirty="0">
                <a:solidFill>
                  <a:schemeClr val="tx1"/>
                </a:solidFill>
              </a:rPr>
              <a:t>Logística</a:t>
            </a:r>
          </a:p>
          <a:p>
            <a:pPr>
              <a:lnSpc>
                <a:spcPct val="90000"/>
              </a:lnSpc>
            </a:pPr>
            <a:r>
              <a:rPr lang="es-ES" dirty="0">
                <a:solidFill>
                  <a:schemeClr val="tx1"/>
                </a:solidFill>
              </a:rPr>
              <a:t>UTN BA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9FAE4B-7180-47EA-AADB-74F799FEE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 sz="3400" dirty="0"/>
              <a:t>Modelización Matemática y Computacional del Problema de Ruteo de Vehículos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980517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1F8EA499-0CEF-4A81-8174-D102ACF9081A}"/>
              </a:ext>
            </a:extLst>
          </p:cNvPr>
          <p:cNvSpPr txBox="1"/>
          <p:nvPr/>
        </p:nvSpPr>
        <p:spPr>
          <a:xfrm>
            <a:off x="323329" y="212035"/>
            <a:ext cx="60426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/>
              <a:t>El problema de Ruteo (TSP con N vehículos):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FC68E027-8933-4CCD-8AC4-D19FDD06CAE3}"/>
                  </a:ext>
                </a:extLst>
              </p:cNvPr>
              <p:cNvSpPr txBox="1"/>
              <p:nvPr/>
            </p:nvSpPr>
            <p:spPr>
              <a:xfrm>
                <a:off x="1238116" y="861870"/>
                <a:ext cx="2275751" cy="7970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AR" b="0" i="0" smtClean="0">
                              <a:latin typeface="Cambria Math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AR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AR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s-AR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s-AR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s-AR" b="0" i="1" smtClean="0">
                                      <a:latin typeface="Cambria Math"/>
                                    </a:rPr>
                                    <m:t>∈</m:t>
                                  </m:r>
                                  <m:r>
                                    <a:rPr lang="es-AR" b="0" i="1" smtClean="0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AR" b="0" i="0" smtClean="0">
                                          <a:latin typeface="Cambria Math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AR" b="0" i="0" smtClean="0">
                                          <a:latin typeface="Cambria Math"/>
                                        </a:rPr>
                                        <m:t>ij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s-AR" b="0" i="0" smtClean="0">
                                          <a:latin typeface="Cambria Math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s-AR" b="0" i="0" smtClean="0">
                                          <a:latin typeface="Cambria Math"/>
                                        </a:rPr>
                                        <m:t>ij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s-AR" b="0" i="0" smtClean="0">
                                          <a:latin typeface="Cambria Math"/>
                                        </a:rPr>
                                        <m:t>k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FC68E027-8933-4CCD-8AC4-D19FDD06C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116" y="861870"/>
                <a:ext cx="2275751" cy="7970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268AEF7E-516F-414F-99AD-DF685DC362A8}"/>
                  </a:ext>
                </a:extLst>
              </p:cNvPr>
              <p:cNvSpPr txBox="1"/>
              <p:nvPr/>
            </p:nvSpPr>
            <p:spPr>
              <a:xfrm>
                <a:off x="1457467" y="1699107"/>
                <a:ext cx="1719702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AR" i="1">
                              <a:latin typeface="Cambria Math"/>
                            </a:rPr>
                            <m:t>1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𝐾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b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𝑖𝑗</m:t>
                          </m:r>
                        </m:sub>
                      </m:sSub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268AEF7E-516F-414F-99AD-DF685DC36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467" y="1699107"/>
                <a:ext cx="1719702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1CCEEA9A-2D45-4E03-9179-731C14B8A1CD}"/>
                  </a:ext>
                </a:extLst>
              </p:cNvPr>
              <p:cNvSpPr txBox="1"/>
              <p:nvPr/>
            </p:nvSpPr>
            <p:spPr>
              <a:xfrm>
                <a:off x="1457467" y="2515117"/>
                <a:ext cx="1554015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AR" i="1">
                              <a:latin typeface="Cambria Math"/>
                            </a:rPr>
                            <m:t>1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=1,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1CCEEA9A-2D45-4E03-9179-731C14B8A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467" y="2515117"/>
                <a:ext cx="1554015" cy="79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6">
                <a:extLst>
                  <a:ext uri="{FF2B5EF4-FFF2-40B4-BE49-F238E27FC236}">
                    <a16:creationId xmlns:a16="http://schemas.microsoft.com/office/drawing/2014/main" id="{7646B234-8FAB-4C92-BBD7-957CC15442E6}"/>
                  </a:ext>
                </a:extLst>
              </p:cNvPr>
              <p:cNvSpPr txBox="1"/>
              <p:nvPr/>
            </p:nvSpPr>
            <p:spPr>
              <a:xfrm>
                <a:off x="1437499" y="4963676"/>
                <a:ext cx="2392706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b="0" i="1" smtClean="0">
                              <a:latin typeface="Cambria Math"/>
                            </a:rPr>
                            <m:t>2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AR" i="1">
                                  <a:latin typeface="Cambria Math"/>
                                </a:rPr>
                                <m:t>1</m:t>
                              </m:r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es-AR" i="1"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b="0" i="1" smtClean="0">
                                          <a:latin typeface="Cambria Math"/>
                                          <a:ea typeface="Cambria Math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s-AR" b="0" i="1" smtClea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AR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AR" i="1">
                                      <a:latin typeface="Cambria Math"/>
                                      <a:ea typeface="Cambria Math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s-AR" i="1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s-AR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𝐶</m:t>
                      </m:r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3" name="TextBox 6">
                <a:extLst>
                  <a:ext uri="{FF2B5EF4-FFF2-40B4-BE49-F238E27FC236}">
                    <a16:creationId xmlns:a16="http://schemas.microsoft.com/office/drawing/2014/main" id="{7646B234-8FAB-4C92-BBD7-957CC1544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499" y="4963676"/>
                <a:ext cx="2392706" cy="795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7">
                <a:extLst>
                  <a:ext uri="{FF2B5EF4-FFF2-40B4-BE49-F238E27FC236}">
                    <a16:creationId xmlns:a16="http://schemas.microsoft.com/office/drawing/2014/main" id="{09F1DDA1-71D8-4865-B577-21808CE0EEA4}"/>
                  </a:ext>
                </a:extLst>
              </p:cNvPr>
              <p:cNvSpPr txBox="1"/>
              <p:nvPr/>
            </p:nvSpPr>
            <p:spPr>
              <a:xfrm>
                <a:off x="1546947" y="3307492"/>
                <a:ext cx="1534779" cy="764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AR" i="1">
                              <a:latin typeface="Cambria Math"/>
                            </a:rPr>
                            <m:t>1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𝑖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=1,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4" name="TextBox 7">
                <a:extLst>
                  <a:ext uri="{FF2B5EF4-FFF2-40B4-BE49-F238E27FC236}">
                    <a16:creationId xmlns:a16="http://schemas.microsoft.com/office/drawing/2014/main" id="{09F1DDA1-71D8-4865-B577-21808CE0E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947" y="3307492"/>
                <a:ext cx="1534779" cy="7645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A965454C-9D6C-4161-B86A-7906EDF3F7FC}"/>
                  </a:ext>
                </a:extLst>
              </p:cNvPr>
              <p:cNvSpPr txBox="1"/>
              <p:nvPr/>
            </p:nvSpPr>
            <p:spPr>
              <a:xfrm>
                <a:off x="1179443" y="4167817"/>
                <a:ext cx="2787366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AR" i="1">
                              <a:latin typeface="Cambria Math"/>
                            </a:rPr>
                            <m:t>1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1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AR" i="1">
                              <a:latin typeface="Cambria Math"/>
                            </a:rPr>
                            <m:t>1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𝑗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≤</m:t>
                          </m:r>
                          <m:r>
                            <a:rPr lang="es-AR" i="1">
                              <a:latin typeface="Cambria Math"/>
                              <a:ea typeface="Cambria Math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𝑗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𝐾</m:t>
                      </m:r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5" name="TextBox 8">
                <a:extLst>
                  <a:ext uri="{FF2B5EF4-FFF2-40B4-BE49-F238E27FC236}">
                    <a16:creationId xmlns:a16="http://schemas.microsoft.com/office/drawing/2014/main" id="{A965454C-9D6C-4161-B86A-7906EDF3F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43" y="4167817"/>
                <a:ext cx="2787366" cy="7958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B241725A-CBB4-4598-BB54-71697EC8A15D}"/>
                  </a:ext>
                </a:extLst>
              </p:cNvPr>
              <p:cNvSpPr/>
              <p:nvPr/>
            </p:nvSpPr>
            <p:spPr>
              <a:xfrm>
                <a:off x="1360710" y="5679985"/>
                <a:ext cx="1914883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∈</m:t>
                          </m:r>
                          <m:r>
                            <a:rPr lang="en-US" i="1">
                              <a:latin typeface="Cambria Math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B241725A-CBB4-4598-BB54-71697EC8A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710" y="5679985"/>
                <a:ext cx="1914883" cy="7958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upo 1">
            <a:extLst>
              <a:ext uri="{FF2B5EF4-FFF2-40B4-BE49-F238E27FC236}">
                <a16:creationId xmlns:a16="http://schemas.microsoft.com/office/drawing/2014/main" id="{ABB23103-82C8-4A75-B0BB-D461AB643CB4}"/>
              </a:ext>
            </a:extLst>
          </p:cNvPr>
          <p:cNvGrpSpPr/>
          <p:nvPr/>
        </p:nvGrpSpPr>
        <p:grpSpPr>
          <a:xfrm>
            <a:off x="8365745" y="689089"/>
            <a:ext cx="3502926" cy="2348828"/>
            <a:chOff x="6243736" y="588459"/>
            <a:chExt cx="5484383" cy="4067634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18A4FC17-DEF6-45BB-82D2-FF44C46D8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7026" t="7725" r="1826" b="12699"/>
            <a:stretch/>
          </p:blipFill>
          <p:spPr>
            <a:xfrm>
              <a:off x="8772839" y="2515116"/>
              <a:ext cx="2955280" cy="2140977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08C23662-6E96-4DBC-AB0E-A592665201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7026" t="7725" r="1826" b="12699"/>
            <a:stretch/>
          </p:blipFill>
          <p:spPr>
            <a:xfrm>
              <a:off x="6243736" y="588459"/>
              <a:ext cx="2955280" cy="2140977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52CD0076-0A5D-4D58-965B-D4DA67E11282}"/>
              </a:ext>
            </a:extLst>
          </p:cNvPr>
          <p:cNvSpPr txBox="1"/>
          <p:nvPr/>
        </p:nvSpPr>
        <p:spPr>
          <a:xfrm>
            <a:off x="3826256" y="971059"/>
            <a:ext cx="4092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Mínimo costo de recorrer todo el circuito </a:t>
            </a:r>
          </a:p>
          <a:p>
            <a:r>
              <a:rPr lang="es-ES" dirty="0"/>
              <a:t>para los k vehículos</a:t>
            </a:r>
            <a:endParaRPr lang="en-U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E496B19-D676-4817-AFCC-D84D82392B9A}"/>
              </a:ext>
            </a:extLst>
          </p:cNvPr>
          <p:cNvSpPr txBox="1"/>
          <p:nvPr/>
        </p:nvSpPr>
        <p:spPr>
          <a:xfrm>
            <a:off x="3826256" y="3505110"/>
            <a:ext cx="413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Suma de arcos entrantes a cada nodo j = 1</a:t>
            </a:r>
            <a:endParaRPr lang="en-U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F84EEA7-E1B8-4029-A10F-81C4D8A14019}"/>
              </a:ext>
            </a:extLst>
          </p:cNvPr>
          <p:cNvSpPr txBox="1"/>
          <p:nvPr/>
        </p:nvSpPr>
        <p:spPr>
          <a:xfrm>
            <a:off x="3826256" y="2668585"/>
            <a:ext cx="418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Suma de arcos salientes de cada nodo i = 1</a:t>
            </a:r>
            <a:endParaRPr lang="en-U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8E1DE8C-3CEC-47DE-B806-9265943B592D}"/>
              </a:ext>
            </a:extLst>
          </p:cNvPr>
          <p:cNvSpPr txBox="1"/>
          <p:nvPr/>
        </p:nvSpPr>
        <p:spPr>
          <a:xfrm>
            <a:off x="3826256" y="5893248"/>
            <a:ext cx="2426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Eliminación de </a:t>
            </a:r>
            <a:r>
              <a:rPr lang="es-ES" dirty="0" err="1"/>
              <a:t>subtours</a:t>
            </a:r>
            <a:endParaRPr lang="en-U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9C13ED6-6C3F-46BE-86B9-4F60CEB17F28}"/>
              </a:ext>
            </a:extLst>
          </p:cNvPr>
          <p:cNvSpPr txBox="1"/>
          <p:nvPr/>
        </p:nvSpPr>
        <p:spPr>
          <a:xfrm>
            <a:off x="3826255" y="1900951"/>
            <a:ext cx="428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Cada nodo solo puede asignarse a 1 camión</a:t>
            </a:r>
            <a:endParaRPr lang="en-U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8DA0A81-C848-4C37-B638-CFCA55F8E2B8}"/>
              </a:ext>
            </a:extLst>
          </p:cNvPr>
          <p:cNvSpPr txBox="1"/>
          <p:nvPr/>
        </p:nvSpPr>
        <p:spPr>
          <a:xfrm>
            <a:off x="3826255" y="5098437"/>
            <a:ext cx="579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Existe una capacidad máxima para cada recorrido (camión). </a:t>
            </a:r>
          </a:p>
          <a:p>
            <a:r>
              <a:rPr lang="es-ES" dirty="0"/>
              <a:t>Hay una demanda d a cumplir en cada nodo.</a:t>
            </a:r>
            <a:endParaRPr lang="en-U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1F30D6B-6426-4047-8A06-1DDA3057AEC7}"/>
              </a:ext>
            </a:extLst>
          </p:cNvPr>
          <p:cNvSpPr txBox="1"/>
          <p:nvPr/>
        </p:nvSpPr>
        <p:spPr>
          <a:xfrm>
            <a:off x="3966809" y="4310805"/>
            <a:ext cx="626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El nodo 1 es el único permitido de tener K entrantes y K salientes.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E1FCC93-2192-4237-B36E-E437861B3CC7}"/>
              </a:ext>
            </a:extLst>
          </p:cNvPr>
          <p:cNvSpPr txBox="1"/>
          <p:nvPr/>
        </p:nvSpPr>
        <p:spPr>
          <a:xfrm>
            <a:off x="7811345" y="5912043"/>
            <a:ext cx="433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Capacitated Vehicle Routing Problem (CVRP)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48067B6-1D8F-4DF9-8025-CDFDAF35001A}"/>
              </a:ext>
            </a:extLst>
          </p:cNvPr>
          <p:cNvCxnSpPr>
            <a:stCxn id="26" idx="2"/>
            <a:endCxn id="4" idx="1"/>
          </p:cNvCxnSpPr>
          <p:nvPr/>
        </p:nvCxnSpPr>
        <p:spPr>
          <a:xfrm>
            <a:off x="6725350" y="5744768"/>
            <a:ext cx="1085995" cy="351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275177-52FE-4A73-A7BB-A628CD12DC6A}"/>
              </a:ext>
            </a:extLst>
          </p:cNvPr>
          <p:cNvSpPr txBox="1"/>
          <p:nvPr/>
        </p:nvSpPr>
        <p:spPr>
          <a:xfrm>
            <a:off x="8439883" y="-4523"/>
            <a:ext cx="3752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Variable y: </a:t>
            </a:r>
            <a:r>
              <a:rPr lang="es-ES" dirty="0"/>
              <a:t>arcos activados</a:t>
            </a:r>
          </a:p>
          <a:p>
            <a:r>
              <a:rPr lang="es-ES" u="sng" dirty="0"/>
              <a:t>Variable x: </a:t>
            </a:r>
            <a:r>
              <a:rPr lang="es-ES" dirty="0"/>
              <a:t>arcos asignados a camión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959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07BAFE-9858-4607-9A9D-6DED92E7807A}"/>
              </a:ext>
            </a:extLst>
          </p:cNvPr>
          <p:cNvSpPr txBox="1"/>
          <p:nvPr/>
        </p:nvSpPr>
        <p:spPr>
          <a:xfrm>
            <a:off x="323329" y="212035"/>
            <a:ext cx="5453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/>
              <a:t>Ruteo con puntos de recogida y entrega</a:t>
            </a:r>
          </a:p>
          <a:p>
            <a:r>
              <a:rPr lang="es-ES" sz="1500" b="1" i="1" dirty="0"/>
              <a:t>(</a:t>
            </a:r>
            <a:r>
              <a:rPr lang="es-ES" sz="1500" b="1" i="1" dirty="0" err="1"/>
              <a:t>Vehicle</a:t>
            </a:r>
            <a:r>
              <a:rPr lang="es-ES" sz="1500" b="1" i="1" dirty="0"/>
              <a:t> </a:t>
            </a:r>
            <a:r>
              <a:rPr lang="es-ES" sz="1500" b="1" i="1" dirty="0" err="1"/>
              <a:t>Routing</a:t>
            </a:r>
            <a:r>
              <a:rPr lang="es-ES" sz="1500" b="1" i="1" dirty="0"/>
              <a:t> </a:t>
            </a:r>
            <a:r>
              <a:rPr lang="es-ES" sz="1500" b="1" i="1" dirty="0" err="1"/>
              <a:t>With</a:t>
            </a:r>
            <a:r>
              <a:rPr lang="es-ES" sz="1500" b="1" i="1" dirty="0"/>
              <a:t> Pickups and </a:t>
            </a:r>
            <a:r>
              <a:rPr lang="es-ES" sz="1500" b="1" i="1" dirty="0" err="1"/>
              <a:t>Deliveries</a:t>
            </a:r>
            <a:r>
              <a:rPr lang="es-ES" sz="1500" b="1" i="1" dirty="0"/>
              <a:t>)</a:t>
            </a:r>
            <a:endParaRPr lang="en-US" sz="1500" b="1" i="1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C808B4F-D505-46F0-A6AD-8B85264C3D0B}"/>
              </a:ext>
            </a:extLst>
          </p:cNvPr>
          <p:cNvSpPr/>
          <p:nvPr/>
        </p:nvSpPr>
        <p:spPr>
          <a:xfrm>
            <a:off x="3663151" y="1516450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60F518A-A32B-445E-AEF3-102F47186070}"/>
              </a:ext>
            </a:extLst>
          </p:cNvPr>
          <p:cNvSpPr/>
          <p:nvPr/>
        </p:nvSpPr>
        <p:spPr>
          <a:xfrm>
            <a:off x="2135607" y="2434394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8D0AB60-17C0-4188-A833-B4A35C8B3081}"/>
              </a:ext>
            </a:extLst>
          </p:cNvPr>
          <p:cNvSpPr/>
          <p:nvPr/>
        </p:nvSpPr>
        <p:spPr>
          <a:xfrm>
            <a:off x="6149399" y="3061254"/>
            <a:ext cx="329610" cy="3296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694819B-A94B-43CF-BAC8-A7E55BC93D61}"/>
              </a:ext>
            </a:extLst>
          </p:cNvPr>
          <p:cNvSpPr/>
          <p:nvPr/>
        </p:nvSpPr>
        <p:spPr>
          <a:xfrm>
            <a:off x="6686342" y="2275664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5D96EF2-9C3F-4266-8A8F-0EB165788733}"/>
              </a:ext>
            </a:extLst>
          </p:cNvPr>
          <p:cNvSpPr/>
          <p:nvPr/>
        </p:nvSpPr>
        <p:spPr>
          <a:xfrm>
            <a:off x="3018109" y="4507743"/>
            <a:ext cx="329610" cy="3296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7065380-10EF-45BD-B92C-280840CB9095}"/>
              </a:ext>
            </a:extLst>
          </p:cNvPr>
          <p:cNvSpPr/>
          <p:nvPr/>
        </p:nvSpPr>
        <p:spPr>
          <a:xfrm>
            <a:off x="5447648" y="5762385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70C8291-6DD1-4528-A061-8D40013083C2}"/>
              </a:ext>
            </a:extLst>
          </p:cNvPr>
          <p:cNvSpPr/>
          <p:nvPr/>
        </p:nvSpPr>
        <p:spPr>
          <a:xfrm>
            <a:off x="8632100" y="3892827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BDCE39A-1E3B-4677-AC3F-48816CC069A6}"/>
              </a:ext>
            </a:extLst>
          </p:cNvPr>
          <p:cNvSpPr/>
          <p:nvPr/>
        </p:nvSpPr>
        <p:spPr>
          <a:xfrm>
            <a:off x="9050315" y="1713153"/>
            <a:ext cx="329610" cy="3296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F6D8BC5-1676-421B-A8EF-CC92ABA00CB4}"/>
              </a:ext>
            </a:extLst>
          </p:cNvPr>
          <p:cNvSpPr/>
          <p:nvPr/>
        </p:nvSpPr>
        <p:spPr>
          <a:xfrm>
            <a:off x="7600742" y="5198860"/>
            <a:ext cx="329610" cy="3296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1FF9800-171C-4C07-8A4A-59FED206ECFB}"/>
              </a:ext>
            </a:extLst>
          </p:cNvPr>
          <p:cNvSpPr/>
          <p:nvPr/>
        </p:nvSpPr>
        <p:spPr>
          <a:xfrm>
            <a:off x="5447648" y="2023269"/>
            <a:ext cx="329610" cy="3296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46A2A7A2-A24E-42FB-A04C-4348C82AC4C8}"/>
              </a:ext>
            </a:extLst>
          </p:cNvPr>
          <p:cNvSpPr/>
          <p:nvPr/>
        </p:nvSpPr>
        <p:spPr>
          <a:xfrm>
            <a:off x="5022111" y="3264195"/>
            <a:ext cx="329610" cy="3296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2FCBAD23-44CB-42EB-A58E-14E98D1EDD6C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3992761" y="1681255"/>
            <a:ext cx="1454887" cy="506819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03ABB9CA-8E4C-4B05-A570-0C9CA4406E2E}"/>
              </a:ext>
            </a:extLst>
          </p:cNvPr>
          <p:cNvCxnSpPr>
            <a:cxnSpLocks/>
            <a:stCxn id="10" idx="6"/>
            <a:endCxn id="13" idx="3"/>
          </p:cNvCxnSpPr>
          <p:nvPr/>
        </p:nvCxnSpPr>
        <p:spPr>
          <a:xfrm flipV="1">
            <a:off x="5777258" y="5480200"/>
            <a:ext cx="1871754" cy="44699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72AED045-4475-415E-83F3-9483F6D58FBF}"/>
              </a:ext>
            </a:extLst>
          </p:cNvPr>
          <p:cNvCxnSpPr>
            <a:cxnSpLocks/>
            <a:stCxn id="8" idx="6"/>
            <a:endCxn id="12" idx="3"/>
          </p:cNvCxnSpPr>
          <p:nvPr/>
        </p:nvCxnSpPr>
        <p:spPr>
          <a:xfrm flipV="1">
            <a:off x="7015952" y="1994493"/>
            <a:ext cx="2082633" cy="44597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F870EE21-F26F-4953-818D-64893D485F5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3347719" y="4057632"/>
            <a:ext cx="5284381" cy="61491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213B166D-8E33-4DD5-9B91-34E9BACF186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465217" y="2599199"/>
            <a:ext cx="3684182" cy="62686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93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07BAFE-9858-4607-9A9D-6DED92E7807A}"/>
              </a:ext>
            </a:extLst>
          </p:cNvPr>
          <p:cNvSpPr txBox="1"/>
          <p:nvPr/>
        </p:nvSpPr>
        <p:spPr>
          <a:xfrm>
            <a:off x="323329" y="212035"/>
            <a:ext cx="5453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/>
              <a:t>Ruteo con puntos de recogida y entrega</a:t>
            </a:r>
          </a:p>
          <a:p>
            <a:r>
              <a:rPr lang="es-ES" sz="1500" b="1" i="1" dirty="0"/>
              <a:t>(</a:t>
            </a:r>
            <a:r>
              <a:rPr lang="es-ES" sz="1500" b="1" i="1" dirty="0" err="1"/>
              <a:t>Vehicle</a:t>
            </a:r>
            <a:r>
              <a:rPr lang="es-ES" sz="1500" b="1" i="1" dirty="0"/>
              <a:t> </a:t>
            </a:r>
            <a:r>
              <a:rPr lang="es-ES" sz="1500" b="1" i="1" dirty="0" err="1"/>
              <a:t>Routing</a:t>
            </a:r>
            <a:r>
              <a:rPr lang="es-ES" sz="1500" b="1" i="1" dirty="0"/>
              <a:t> </a:t>
            </a:r>
            <a:r>
              <a:rPr lang="es-ES" sz="1500" b="1" i="1" dirty="0" err="1"/>
              <a:t>With</a:t>
            </a:r>
            <a:r>
              <a:rPr lang="es-ES" sz="1500" b="1" i="1" dirty="0"/>
              <a:t> Pickups and </a:t>
            </a:r>
            <a:r>
              <a:rPr lang="es-ES" sz="1500" b="1" i="1" dirty="0" err="1"/>
              <a:t>Deliveries</a:t>
            </a:r>
            <a:r>
              <a:rPr lang="es-ES" sz="1500" b="1" i="1" dirty="0"/>
              <a:t>)</a:t>
            </a:r>
            <a:endParaRPr lang="en-US" sz="1500" b="1" i="1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C808B4F-D505-46F0-A6AD-8B85264C3D0B}"/>
              </a:ext>
            </a:extLst>
          </p:cNvPr>
          <p:cNvSpPr/>
          <p:nvPr/>
        </p:nvSpPr>
        <p:spPr>
          <a:xfrm>
            <a:off x="3663151" y="1516450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60F518A-A32B-445E-AEF3-102F47186070}"/>
              </a:ext>
            </a:extLst>
          </p:cNvPr>
          <p:cNvSpPr/>
          <p:nvPr/>
        </p:nvSpPr>
        <p:spPr>
          <a:xfrm>
            <a:off x="2135607" y="2434394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38D0AB60-17C0-4188-A833-B4A35C8B3081}"/>
              </a:ext>
            </a:extLst>
          </p:cNvPr>
          <p:cNvSpPr/>
          <p:nvPr/>
        </p:nvSpPr>
        <p:spPr>
          <a:xfrm>
            <a:off x="6231800" y="2997515"/>
            <a:ext cx="329610" cy="3296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694819B-A94B-43CF-BAC8-A7E55BC93D61}"/>
              </a:ext>
            </a:extLst>
          </p:cNvPr>
          <p:cNvSpPr/>
          <p:nvPr/>
        </p:nvSpPr>
        <p:spPr>
          <a:xfrm>
            <a:off x="6686342" y="2275664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5D96EF2-9C3F-4266-8A8F-0EB165788733}"/>
              </a:ext>
            </a:extLst>
          </p:cNvPr>
          <p:cNvSpPr/>
          <p:nvPr/>
        </p:nvSpPr>
        <p:spPr>
          <a:xfrm>
            <a:off x="3018109" y="4507743"/>
            <a:ext cx="329610" cy="3296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7065380-10EF-45BD-B92C-280840CB9095}"/>
              </a:ext>
            </a:extLst>
          </p:cNvPr>
          <p:cNvSpPr/>
          <p:nvPr/>
        </p:nvSpPr>
        <p:spPr>
          <a:xfrm>
            <a:off x="5447648" y="5762385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70C8291-6DD1-4528-A061-8D40013083C2}"/>
              </a:ext>
            </a:extLst>
          </p:cNvPr>
          <p:cNvSpPr/>
          <p:nvPr/>
        </p:nvSpPr>
        <p:spPr>
          <a:xfrm>
            <a:off x="8632100" y="3892827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BDCE39A-1E3B-4677-AC3F-48816CC069A6}"/>
              </a:ext>
            </a:extLst>
          </p:cNvPr>
          <p:cNvSpPr/>
          <p:nvPr/>
        </p:nvSpPr>
        <p:spPr>
          <a:xfrm>
            <a:off x="9050315" y="1713153"/>
            <a:ext cx="329610" cy="3296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F6D8BC5-1676-421B-A8EF-CC92ABA00CB4}"/>
              </a:ext>
            </a:extLst>
          </p:cNvPr>
          <p:cNvSpPr/>
          <p:nvPr/>
        </p:nvSpPr>
        <p:spPr>
          <a:xfrm>
            <a:off x="7600742" y="5198860"/>
            <a:ext cx="329610" cy="3296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1FF9800-171C-4C07-8A4A-59FED206ECFB}"/>
              </a:ext>
            </a:extLst>
          </p:cNvPr>
          <p:cNvSpPr/>
          <p:nvPr/>
        </p:nvSpPr>
        <p:spPr>
          <a:xfrm>
            <a:off x="5447648" y="2023269"/>
            <a:ext cx="329610" cy="32961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46A2A7A2-A24E-42FB-A04C-4348C82AC4C8}"/>
              </a:ext>
            </a:extLst>
          </p:cNvPr>
          <p:cNvSpPr/>
          <p:nvPr/>
        </p:nvSpPr>
        <p:spPr>
          <a:xfrm>
            <a:off x="5022111" y="3264195"/>
            <a:ext cx="329610" cy="3296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2FCBAD23-44CB-42EB-A58E-14E98D1EDD6C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3992761" y="1681255"/>
            <a:ext cx="1454887" cy="506819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03ABB9CA-8E4C-4B05-A570-0C9CA4406E2E}"/>
              </a:ext>
            </a:extLst>
          </p:cNvPr>
          <p:cNvCxnSpPr>
            <a:cxnSpLocks/>
            <a:stCxn id="10" idx="6"/>
            <a:endCxn id="13" idx="3"/>
          </p:cNvCxnSpPr>
          <p:nvPr/>
        </p:nvCxnSpPr>
        <p:spPr>
          <a:xfrm flipV="1">
            <a:off x="5777258" y="5480200"/>
            <a:ext cx="1871754" cy="44699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72AED045-4475-415E-83F3-9483F6D58FBF}"/>
              </a:ext>
            </a:extLst>
          </p:cNvPr>
          <p:cNvCxnSpPr>
            <a:cxnSpLocks/>
            <a:stCxn id="8" idx="6"/>
            <a:endCxn id="12" idx="3"/>
          </p:cNvCxnSpPr>
          <p:nvPr/>
        </p:nvCxnSpPr>
        <p:spPr>
          <a:xfrm flipV="1">
            <a:off x="7015952" y="1994493"/>
            <a:ext cx="2082633" cy="44597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F870EE21-F26F-4953-818D-64893D485F5D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3347719" y="4057632"/>
            <a:ext cx="5284381" cy="61491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213B166D-8E33-4DD5-9B91-34E9BACF186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465217" y="2599199"/>
            <a:ext cx="3766583" cy="56312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F436212D-8CB8-4C27-BD7C-A90D18A21CE9}"/>
              </a:ext>
            </a:extLst>
          </p:cNvPr>
          <p:cNvCxnSpPr>
            <a:cxnSpLocks/>
            <a:stCxn id="23" idx="3"/>
            <a:endCxn id="9" idx="7"/>
          </p:cNvCxnSpPr>
          <p:nvPr/>
        </p:nvCxnSpPr>
        <p:spPr>
          <a:xfrm flipH="1">
            <a:off x="3299449" y="3545535"/>
            <a:ext cx="1770932" cy="1010478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60FA6FF1-6E7B-485E-860D-F7DA31BC0229}"/>
              </a:ext>
            </a:extLst>
          </p:cNvPr>
          <p:cNvCxnSpPr>
            <a:cxnSpLocks/>
            <a:stCxn id="9" idx="4"/>
            <a:endCxn id="10" idx="2"/>
          </p:cNvCxnSpPr>
          <p:nvPr/>
        </p:nvCxnSpPr>
        <p:spPr>
          <a:xfrm>
            <a:off x="3182914" y="4837353"/>
            <a:ext cx="2264734" cy="1089837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7BF8A072-C1A2-4B16-909C-CB355FF168D6}"/>
              </a:ext>
            </a:extLst>
          </p:cNvPr>
          <p:cNvCxnSpPr>
            <a:cxnSpLocks/>
            <a:stCxn id="10" idx="7"/>
            <a:endCxn id="13" idx="2"/>
          </p:cNvCxnSpPr>
          <p:nvPr/>
        </p:nvCxnSpPr>
        <p:spPr>
          <a:xfrm flipV="1">
            <a:off x="5728988" y="5363665"/>
            <a:ext cx="1871754" cy="446990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B08F766D-6135-4CCE-ADC3-AD77A49B3170}"/>
              </a:ext>
            </a:extLst>
          </p:cNvPr>
          <p:cNvCxnSpPr>
            <a:cxnSpLocks/>
            <a:stCxn id="13" idx="7"/>
            <a:endCxn id="11" idx="3"/>
          </p:cNvCxnSpPr>
          <p:nvPr/>
        </p:nvCxnSpPr>
        <p:spPr>
          <a:xfrm flipV="1">
            <a:off x="7882082" y="4174167"/>
            <a:ext cx="798288" cy="1072963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AA045BDF-D16A-437F-B903-2D0226EB12EF}"/>
              </a:ext>
            </a:extLst>
          </p:cNvPr>
          <p:cNvCxnSpPr>
            <a:cxnSpLocks/>
            <a:stCxn id="11" idx="1"/>
            <a:endCxn id="23" idx="6"/>
          </p:cNvCxnSpPr>
          <p:nvPr/>
        </p:nvCxnSpPr>
        <p:spPr>
          <a:xfrm flipH="1" flipV="1">
            <a:off x="5351721" y="3429000"/>
            <a:ext cx="3328649" cy="512097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13FA777F-1B68-4BB3-8353-575CB63136B3}"/>
              </a:ext>
            </a:extLst>
          </p:cNvPr>
          <p:cNvCxnSpPr>
            <a:cxnSpLocks/>
            <a:stCxn id="23" idx="2"/>
            <a:endCxn id="5" idx="4"/>
          </p:cNvCxnSpPr>
          <p:nvPr/>
        </p:nvCxnSpPr>
        <p:spPr>
          <a:xfrm flipH="1" flipV="1">
            <a:off x="2300412" y="2764004"/>
            <a:ext cx="2721699" cy="664996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3CE49932-5DF5-46CC-933D-BEDFC6C7BA1C}"/>
              </a:ext>
            </a:extLst>
          </p:cNvPr>
          <p:cNvCxnSpPr>
            <a:cxnSpLocks/>
            <a:stCxn id="5" idx="7"/>
            <a:endCxn id="4" idx="3"/>
          </p:cNvCxnSpPr>
          <p:nvPr/>
        </p:nvCxnSpPr>
        <p:spPr>
          <a:xfrm flipV="1">
            <a:off x="2416947" y="1797790"/>
            <a:ext cx="1294474" cy="684874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9A56C281-25F0-418F-A6CF-FC475B520416}"/>
              </a:ext>
            </a:extLst>
          </p:cNvPr>
          <p:cNvCxnSpPr>
            <a:cxnSpLocks/>
            <a:stCxn id="4" idx="5"/>
            <a:endCxn id="14" idx="3"/>
          </p:cNvCxnSpPr>
          <p:nvPr/>
        </p:nvCxnSpPr>
        <p:spPr>
          <a:xfrm>
            <a:off x="3944491" y="1797790"/>
            <a:ext cx="1551427" cy="506819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677AAF41-A594-4602-B678-EC4F3CBBB653}"/>
              </a:ext>
            </a:extLst>
          </p:cNvPr>
          <p:cNvCxnSpPr>
            <a:cxnSpLocks/>
            <a:stCxn id="14" idx="5"/>
            <a:endCxn id="8" idx="1"/>
          </p:cNvCxnSpPr>
          <p:nvPr/>
        </p:nvCxnSpPr>
        <p:spPr>
          <a:xfrm>
            <a:off x="5728988" y="2304609"/>
            <a:ext cx="1005624" cy="19325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265537CA-E92A-4F17-A42F-AFBC44DFB4FD}"/>
              </a:ext>
            </a:extLst>
          </p:cNvPr>
          <p:cNvCxnSpPr>
            <a:cxnSpLocks/>
            <a:stCxn id="8" idx="7"/>
            <a:endCxn id="12" idx="2"/>
          </p:cNvCxnSpPr>
          <p:nvPr/>
        </p:nvCxnSpPr>
        <p:spPr>
          <a:xfrm flipV="1">
            <a:off x="6967682" y="1877958"/>
            <a:ext cx="2082633" cy="445976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BDD0AD15-3CD6-485E-A7C2-F5E32F8BB038}"/>
              </a:ext>
            </a:extLst>
          </p:cNvPr>
          <p:cNvCxnSpPr>
            <a:cxnSpLocks/>
            <a:stCxn id="12" idx="4"/>
            <a:endCxn id="6" idx="6"/>
          </p:cNvCxnSpPr>
          <p:nvPr/>
        </p:nvCxnSpPr>
        <p:spPr>
          <a:xfrm flipH="1">
            <a:off x="6561410" y="2042763"/>
            <a:ext cx="2653710" cy="1119557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983C8E20-19D8-4996-A71D-353045E75A59}"/>
              </a:ext>
            </a:extLst>
          </p:cNvPr>
          <p:cNvCxnSpPr>
            <a:cxnSpLocks/>
            <a:stCxn id="6" idx="3"/>
            <a:endCxn id="23" idx="6"/>
          </p:cNvCxnSpPr>
          <p:nvPr/>
        </p:nvCxnSpPr>
        <p:spPr>
          <a:xfrm flipH="1">
            <a:off x="5351721" y="3278855"/>
            <a:ext cx="928349" cy="150145"/>
          </a:xfrm>
          <a:prstGeom prst="straightConnector1">
            <a:avLst/>
          </a:prstGeom>
          <a:ln w="38100">
            <a:solidFill>
              <a:srgbClr val="0070C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243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07BAFE-9858-4607-9A9D-6DED92E7807A}"/>
              </a:ext>
            </a:extLst>
          </p:cNvPr>
          <p:cNvSpPr txBox="1"/>
          <p:nvPr/>
        </p:nvSpPr>
        <p:spPr>
          <a:xfrm>
            <a:off x="323329" y="212035"/>
            <a:ext cx="4240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/>
              <a:t>Ruteo con ventanas de tiempo</a:t>
            </a:r>
          </a:p>
          <a:p>
            <a:r>
              <a:rPr lang="es-ES" sz="1500" b="1" i="1" dirty="0"/>
              <a:t>(</a:t>
            </a:r>
            <a:r>
              <a:rPr lang="es-ES" sz="1500" b="1" i="1" dirty="0" err="1"/>
              <a:t>Vehicle</a:t>
            </a:r>
            <a:r>
              <a:rPr lang="es-ES" sz="1500" b="1" i="1" dirty="0"/>
              <a:t> </a:t>
            </a:r>
            <a:r>
              <a:rPr lang="es-ES" sz="1500" b="1" i="1" dirty="0" err="1"/>
              <a:t>Routing</a:t>
            </a:r>
            <a:r>
              <a:rPr lang="es-ES" sz="1500" b="1" i="1" dirty="0"/>
              <a:t> </a:t>
            </a:r>
            <a:r>
              <a:rPr lang="es-ES" sz="1500" b="1" i="1" dirty="0" err="1"/>
              <a:t>With</a:t>
            </a:r>
            <a:r>
              <a:rPr lang="es-ES" sz="1500" b="1" i="1" dirty="0"/>
              <a:t> Time Windows - VRPTW)</a:t>
            </a:r>
            <a:endParaRPr lang="en-US" sz="1500" b="1" i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7F97EC1-133A-4171-81DB-F3687D95897A}"/>
              </a:ext>
            </a:extLst>
          </p:cNvPr>
          <p:cNvSpPr txBox="1"/>
          <p:nvPr/>
        </p:nvSpPr>
        <p:spPr>
          <a:xfrm>
            <a:off x="0" y="6499771"/>
            <a:ext cx="1184732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i="1" u="sng" dirty="0"/>
              <a:t>Más </a:t>
            </a:r>
            <a:r>
              <a:rPr lang="en-US" sz="1300" i="1" u="sng" dirty="0" err="1"/>
              <a:t>información</a:t>
            </a:r>
            <a:r>
              <a:rPr lang="en-US" sz="1300" i="1" u="sng" dirty="0"/>
              <a:t> y </a:t>
            </a:r>
            <a:r>
              <a:rPr lang="en-US" sz="1300" i="1" u="sng" dirty="0" err="1"/>
              <a:t>modelos</a:t>
            </a:r>
            <a:r>
              <a:rPr lang="en-US" sz="1300" i="1" u="sng" dirty="0"/>
              <a:t>:</a:t>
            </a:r>
            <a:r>
              <a:rPr lang="en-US" sz="1300" i="1" dirty="0"/>
              <a:t> Nasser A. El-</a:t>
            </a:r>
            <a:r>
              <a:rPr lang="en-US" sz="1300" i="1" dirty="0" err="1"/>
              <a:t>Sherbeny</a:t>
            </a:r>
            <a:r>
              <a:rPr lang="en-US" sz="1300" i="1" dirty="0"/>
              <a:t> (2010), Vehicle routing with time windows: An overview of exact, heuristic and metaheuristic methods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9B7950B-6D95-4C01-847E-EED7B235C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86" y="937346"/>
            <a:ext cx="6829228" cy="498330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2507B28-2DE2-4381-ABFC-27D6E212EDE6}"/>
              </a:ext>
            </a:extLst>
          </p:cNvPr>
          <p:cNvSpPr txBox="1"/>
          <p:nvPr/>
        </p:nvSpPr>
        <p:spPr>
          <a:xfrm>
            <a:off x="0" y="5853440"/>
            <a:ext cx="7672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Ejemplo de </a:t>
            </a:r>
            <a:r>
              <a:rPr lang="es-ES" b="1" dirty="0"/>
              <a:t>Google OR-Tools </a:t>
            </a:r>
            <a:r>
              <a:rPr lang="es-ES" sz="1500" dirty="0"/>
              <a:t>(</a:t>
            </a:r>
            <a:r>
              <a:rPr lang="es-ES" sz="1500" dirty="0">
                <a:hlinkClick r:id="rId3"/>
              </a:rPr>
              <a:t>https://developers.google.com/optimization/routing/vrptw</a:t>
            </a:r>
            <a:r>
              <a:rPr lang="es-ES" sz="1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5458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1F8EA499-0CEF-4A81-8174-D102ACF9081A}"/>
              </a:ext>
            </a:extLst>
          </p:cNvPr>
          <p:cNvSpPr txBox="1"/>
          <p:nvPr/>
        </p:nvSpPr>
        <p:spPr>
          <a:xfrm>
            <a:off x="323329" y="212035"/>
            <a:ext cx="81982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/>
              <a:t>Heurística de ruteo CVRP: </a:t>
            </a:r>
            <a:r>
              <a:rPr lang="es-ES" sz="2500" b="1" dirty="0" err="1"/>
              <a:t>Sweep</a:t>
            </a:r>
            <a:r>
              <a:rPr lang="es-ES" sz="2500" b="1" dirty="0"/>
              <a:t> </a:t>
            </a:r>
            <a:r>
              <a:rPr lang="es-ES" sz="2500" b="1" dirty="0" err="1"/>
              <a:t>Algorithm</a:t>
            </a:r>
            <a:r>
              <a:rPr lang="es-ES" sz="2500" b="1" dirty="0"/>
              <a:t> (Gillett &amp; Miller)</a:t>
            </a:r>
            <a:endParaRPr lang="en-US" sz="2500" b="1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D463156-6FE9-4A85-A0B0-B2F32295ACCF}"/>
              </a:ext>
            </a:extLst>
          </p:cNvPr>
          <p:cNvSpPr/>
          <p:nvPr/>
        </p:nvSpPr>
        <p:spPr>
          <a:xfrm>
            <a:off x="3072809" y="1052623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C155C60-C916-4954-A199-98A38ABDFE32}"/>
              </a:ext>
            </a:extLst>
          </p:cNvPr>
          <p:cNvSpPr/>
          <p:nvPr/>
        </p:nvSpPr>
        <p:spPr>
          <a:xfrm>
            <a:off x="1545265" y="1970567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BA706B7-DCE5-40F0-B592-67ACB3680214}"/>
              </a:ext>
            </a:extLst>
          </p:cNvPr>
          <p:cNvSpPr/>
          <p:nvPr/>
        </p:nvSpPr>
        <p:spPr>
          <a:xfrm>
            <a:off x="3237614" y="2449032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14EA75D2-455F-4139-BF9B-CCFFF43272F9}"/>
              </a:ext>
            </a:extLst>
          </p:cNvPr>
          <p:cNvSpPr/>
          <p:nvPr/>
        </p:nvSpPr>
        <p:spPr>
          <a:xfrm>
            <a:off x="5022111" y="3264195"/>
            <a:ext cx="329610" cy="3296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98B5FE35-E7CB-48AC-A4C6-D411C3A4CCD5}"/>
              </a:ext>
            </a:extLst>
          </p:cNvPr>
          <p:cNvSpPr/>
          <p:nvPr/>
        </p:nvSpPr>
        <p:spPr>
          <a:xfrm>
            <a:off x="6096000" y="1811837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B08514DB-DDB2-4896-84D2-349CBFEF34E1}"/>
              </a:ext>
            </a:extLst>
          </p:cNvPr>
          <p:cNvSpPr/>
          <p:nvPr/>
        </p:nvSpPr>
        <p:spPr>
          <a:xfrm>
            <a:off x="2427767" y="4043916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235A180-E8AC-49B2-A1F5-EC78E225107D}"/>
              </a:ext>
            </a:extLst>
          </p:cNvPr>
          <p:cNvSpPr/>
          <p:nvPr/>
        </p:nvSpPr>
        <p:spPr>
          <a:xfrm>
            <a:off x="4857306" y="5298558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5D4C06DD-7048-4DDF-B5A0-3B2136AAF06E}"/>
              </a:ext>
            </a:extLst>
          </p:cNvPr>
          <p:cNvSpPr/>
          <p:nvPr/>
        </p:nvSpPr>
        <p:spPr>
          <a:xfrm>
            <a:off x="8041758" y="3429000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CAA382-1109-407C-BD78-536D73E9D275}"/>
              </a:ext>
            </a:extLst>
          </p:cNvPr>
          <p:cNvSpPr/>
          <p:nvPr/>
        </p:nvSpPr>
        <p:spPr>
          <a:xfrm>
            <a:off x="8459973" y="1249326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291C08F-1547-4D3D-92AA-86E05C3DA788}"/>
              </a:ext>
            </a:extLst>
          </p:cNvPr>
          <p:cNvSpPr/>
          <p:nvPr/>
        </p:nvSpPr>
        <p:spPr>
          <a:xfrm>
            <a:off x="7010400" y="4735033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9070AE70-D250-4601-B545-A3237E2749D3}"/>
              </a:ext>
            </a:extLst>
          </p:cNvPr>
          <p:cNvSpPr/>
          <p:nvPr/>
        </p:nvSpPr>
        <p:spPr>
          <a:xfrm>
            <a:off x="4857306" y="1559442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4044F7C6-D0ED-4760-AF01-B96EF288CD1A}"/>
              </a:ext>
            </a:extLst>
          </p:cNvPr>
          <p:cNvCxnSpPr>
            <a:cxnSpLocks/>
          </p:cNvCxnSpPr>
          <p:nvPr/>
        </p:nvCxnSpPr>
        <p:spPr>
          <a:xfrm>
            <a:off x="3237614" y="1229832"/>
            <a:ext cx="1949302" cy="219916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71FFA6F4-F5F9-4ED7-99C5-EBBC03E0EFD5}"/>
              </a:ext>
            </a:extLst>
          </p:cNvPr>
          <p:cNvCxnSpPr>
            <a:cxnSpLocks/>
          </p:cNvCxnSpPr>
          <p:nvPr/>
        </p:nvCxnSpPr>
        <p:spPr>
          <a:xfrm>
            <a:off x="1874875" y="1147430"/>
            <a:ext cx="3464441" cy="243397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DDD7A422-B771-401E-B012-835FC36511F7}"/>
              </a:ext>
            </a:extLst>
          </p:cNvPr>
          <p:cNvCxnSpPr/>
          <p:nvPr/>
        </p:nvCxnSpPr>
        <p:spPr>
          <a:xfrm flipH="1">
            <a:off x="1710070" y="1147430"/>
            <a:ext cx="164805" cy="2667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67469075-DC81-44A9-861A-6581770FAB37}"/>
              </a:ext>
            </a:extLst>
          </p:cNvPr>
          <p:cNvCxnSpPr>
            <a:cxnSpLocks/>
          </p:cNvCxnSpPr>
          <p:nvPr/>
        </p:nvCxnSpPr>
        <p:spPr>
          <a:xfrm flipH="1">
            <a:off x="2990407" y="1248882"/>
            <a:ext cx="259613" cy="2281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0704C55D-6A54-4F39-8B7B-63724FB1A624}"/>
              </a:ext>
            </a:extLst>
          </p:cNvPr>
          <p:cNvSpPr txBox="1"/>
          <p:nvPr/>
        </p:nvSpPr>
        <p:spPr>
          <a:xfrm>
            <a:off x="3464167" y="9503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500</a:t>
            </a:r>
            <a:endParaRPr lang="en-US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D74B84C7-B84E-4EBC-894C-E5B1275674AC}"/>
              </a:ext>
            </a:extLst>
          </p:cNvPr>
          <p:cNvSpPr txBox="1"/>
          <p:nvPr/>
        </p:nvSpPr>
        <p:spPr>
          <a:xfrm>
            <a:off x="3250020" y="28252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300</a:t>
            </a:r>
            <a:endParaRPr lang="en-US" dirty="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D8D799E-8286-4802-A1AC-B7E73AAD1E70}"/>
              </a:ext>
            </a:extLst>
          </p:cNvPr>
          <p:cNvSpPr txBox="1"/>
          <p:nvPr/>
        </p:nvSpPr>
        <p:spPr>
          <a:xfrm>
            <a:off x="1350060" y="23377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800</a:t>
            </a:r>
            <a:endParaRPr lang="en-US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23CA0792-A8FC-4B7E-8B4E-71769B3240F4}"/>
              </a:ext>
            </a:extLst>
          </p:cNvPr>
          <p:cNvSpPr txBox="1"/>
          <p:nvPr/>
        </p:nvSpPr>
        <p:spPr>
          <a:xfrm>
            <a:off x="9494874" y="689089"/>
            <a:ext cx="2740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Capacidad de cada camión:</a:t>
            </a:r>
          </a:p>
          <a:p>
            <a:r>
              <a:rPr lang="es-ES" dirty="0"/>
              <a:t>2000</a:t>
            </a:r>
            <a:endParaRPr lang="en-US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D7393543-D9BB-4696-B972-D47CD7A11996}"/>
              </a:ext>
            </a:extLst>
          </p:cNvPr>
          <p:cNvSpPr txBox="1"/>
          <p:nvPr/>
        </p:nvSpPr>
        <p:spPr>
          <a:xfrm>
            <a:off x="2616220" y="36845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68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1F8EA499-0CEF-4A81-8174-D102ACF9081A}"/>
              </a:ext>
            </a:extLst>
          </p:cNvPr>
          <p:cNvSpPr txBox="1"/>
          <p:nvPr/>
        </p:nvSpPr>
        <p:spPr>
          <a:xfrm>
            <a:off x="323329" y="212035"/>
            <a:ext cx="747685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/>
              <a:t>Heurística de ruteo: </a:t>
            </a:r>
            <a:r>
              <a:rPr lang="es-ES" sz="2500" b="1" dirty="0" err="1"/>
              <a:t>Sweep</a:t>
            </a:r>
            <a:r>
              <a:rPr lang="es-ES" sz="2500" b="1" dirty="0"/>
              <a:t> </a:t>
            </a:r>
            <a:r>
              <a:rPr lang="es-ES" sz="2500" b="1" dirty="0" err="1"/>
              <a:t>Algorithm</a:t>
            </a:r>
            <a:r>
              <a:rPr lang="es-ES" sz="2500" b="1" dirty="0"/>
              <a:t> (Gillett &amp; Miller)</a:t>
            </a:r>
            <a:endParaRPr lang="en-US" sz="2500" b="1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D463156-6FE9-4A85-A0B0-B2F32295ACCF}"/>
              </a:ext>
            </a:extLst>
          </p:cNvPr>
          <p:cNvSpPr/>
          <p:nvPr/>
        </p:nvSpPr>
        <p:spPr>
          <a:xfrm>
            <a:off x="3072809" y="1052623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C155C60-C916-4954-A199-98A38ABDFE32}"/>
              </a:ext>
            </a:extLst>
          </p:cNvPr>
          <p:cNvSpPr/>
          <p:nvPr/>
        </p:nvSpPr>
        <p:spPr>
          <a:xfrm>
            <a:off x="1545265" y="1970567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BA706B7-DCE5-40F0-B592-67ACB3680214}"/>
              </a:ext>
            </a:extLst>
          </p:cNvPr>
          <p:cNvSpPr/>
          <p:nvPr/>
        </p:nvSpPr>
        <p:spPr>
          <a:xfrm>
            <a:off x="3237614" y="2449032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14EA75D2-455F-4139-BF9B-CCFFF43272F9}"/>
              </a:ext>
            </a:extLst>
          </p:cNvPr>
          <p:cNvSpPr/>
          <p:nvPr/>
        </p:nvSpPr>
        <p:spPr>
          <a:xfrm>
            <a:off x="5022111" y="3264195"/>
            <a:ext cx="329610" cy="3296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98B5FE35-E7CB-48AC-A4C6-D411C3A4CCD5}"/>
              </a:ext>
            </a:extLst>
          </p:cNvPr>
          <p:cNvSpPr/>
          <p:nvPr/>
        </p:nvSpPr>
        <p:spPr>
          <a:xfrm>
            <a:off x="6096000" y="1811837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B08514DB-DDB2-4896-84D2-349CBFEF34E1}"/>
              </a:ext>
            </a:extLst>
          </p:cNvPr>
          <p:cNvSpPr/>
          <p:nvPr/>
        </p:nvSpPr>
        <p:spPr>
          <a:xfrm>
            <a:off x="2427767" y="4043916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235A180-E8AC-49B2-A1F5-EC78E225107D}"/>
              </a:ext>
            </a:extLst>
          </p:cNvPr>
          <p:cNvSpPr/>
          <p:nvPr/>
        </p:nvSpPr>
        <p:spPr>
          <a:xfrm>
            <a:off x="4857306" y="5298558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5D4C06DD-7048-4DDF-B5A0-3B2136AAF06E}"/>
              </a:ext>
            </a:extLst>
          </p:cNvPr>
          <p:cNvSpPr/>
          <p:nvPr/>
        </p:nvSpPr>
        <p:spPr>
          <a:xfrm>
            <a:off x="8041758" y="3429000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CAA382-1109-407C-BD78-536D73E9D275}"/>
              </a:ext>
            </a:extLst>
          </p:cNvPr>
          <p:cNvSpPr/>
          <p:nvPr/>
        </p:nvSpPr>
        <p:spPr>
          <a:xfrm>
            <a:off x="8459973" y="1249326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291C08F-1547-4D3D-92AA-86E05C3DA788}"/>
              </a:ext>
            </a:extLst>
          </p:cNvPr>
          <p:cNvSpPr/>
          <p:nvPr/>
        </p:nvSpPr>
        <p:spPr>
          <a:xfrm>
            <a:off x="7010400" y="4735033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9070AE70-D250-4601-B545-A3237E2749D3}"/>
              </a:ext>
            </a:extLst>
          </p:cNvPr>
          <p:cNvSpPr/>
          <p:nvPr/>
        </p:nvSpPr>
        <p:spPr>
          <a:xfrm>
            <a:off x="4857306" y="1559442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BB9F281-7177-47B5-9C5B-6CF50A8CBF2C}"/>
              </a:ext>
            </a:extLst>
          </p:cNvPr>
          <p:cNvGrpSpPr/>
          <p:nvPr/>
        </p:nvGrpSpPr>
        <p:grpSpPr>
          <a:xfrm rot="18492777">
            <a:off x="2674253" y="3090977"/>
            <a:ext cx="2487727" cy="1600487"/>
            <a:chOff x="1710070" y="1147430"/>
            <a:chExt cx="3629246" cy="2433970"/>
          </a:xfrm>
        </p:grpSpPr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71FFA6F4-F5F9-4ED7-99C5-EBBC03E0EFD5}"/>
                </a:ext>
              </a:extLst>
            </p:cNvPr>
            <p:cNvCxnSpPr>
              <a:cxnSpLocks/>
            </p:cNvCxnSpPr>
            <p:nvPr/>
          </p:nvCxnSpPr>
          <p:spPr>
            <a:xfrm>
              <a:off x="1874875" y="1147430"/>
              <a:ext cx="3464441" cy="243397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de flecha 48">
              <a:extLst>
                <a:ext uri="{FF2B5EF4-FFF2-40B4-BE49-F238E27FC236}">
                  <a16:creationId xmlns:a16="http://schemas.microsoft.com/office/drawing/2014/main" id="{DDD7A422-B771-401E-B012-835FC36511F7}"/>
                </a:ext>
              </a:extLst>
            </p:cNvPr>
            <p:cNvCxnSpPr/>
            <p:nvPr/>
          </p:nvCxnSpPr>
          <p:spPr>
            <a:xfrm flipH="1">
              <a:off x="1710070" y="1147430"/>
              <a:ext cx="164805" cy="26670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CuadroTexto 51">
            <a:extLst>
              <a:ext uri="{FF2B5EF4-FFF2-40B4-BE49-F238E27FC236}">
                <a16:creationId xmlns:a16="http://schemas.microsoft.com/office/drawing/2014/main" id="{0704C55D-6A54-4F39-8B7B-63724FB1A624}"/>
              </a:ext>
            </a:extLst>
          </p:cNvPr>
          <p:cNvSpPr txBox="1"/>
          <p:nvPr/>
        </p:nvSpPr>
        <p:spPr>
          <a:xfrm>
            <a:off x="3464167" y="9503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500</a:t>
            </a:r>
            <a:endParaRPr lang="en-US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D74B84C7-B84E-4EBC-894C-E5B1275674AC}"/>
              </a:ext>
            </a:extLst>
          </p:cNvPr>
          <p:cNvSpPr txBox="1"/>
          <p:nvPr/>
        </p:nvSpPr>
        <p:spPr>
          <a:xfrm>
            <a:off x="3250020" y="28252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300</a:t>
            </a:r>
            <a:endParaRPr lang="en-US" dirty="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D8D799E-8286-4802-A1AC-B7E73AAD1E70}"/>
              </a:ext>
            </a:extLst>
          </p:cNvPr>
          <p:cNvSpPr txBox="1"/>
          <p:nvPr/>
        </p:nvSpPr>
        <p:spPr>
          <a:xfrm>
            <a:off x="1350060" y="23377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800</a:t>
            </a:r>
            <a:endParaRPr lang="en-US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23CA0792-A8FC-4B7E-8B4E-71769B3240F4}"/>
              </a:ext>
            </a:extLst>
          </p:cNvPr>
          <p:cNvSpPr txBox="1"/>
          <p:nvPr/>
        </p:nvSpPr>
        <p:spPr>
          <a:xfrm>
            <a:off x="9494874" y="689089"/>
            <a:ext cx="2740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Capacidad de cada camión:</a:t>
            </a:r>
          </a:p>
          <a:p>
            <a:r>
              <a:rPr lang="es-ES" dirty="0"/>
              <a:t>2000</a:t>
            </a:r>
            <a:endParaRPr lang="en-US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D7393543-D9BB-4696-B972-D47CD7A11996}"/>
              </a:ext>
            </a:extLst>
          </p:cNvPr>
          <p:cNvSpPr txBox="1"/>
          <p:nvPr/>
        </p:nvSpPr>
        <p:spPr>
          <a:xfrm>
            <a:off x="2616220" y="36845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1000</a:t>
            </a:r>
            <a:endParaRPr lang="en-U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9D40660-8B34-4940-A79C-F5F1CC9B7FCB}"/>
              </a:ext>
            </a:extLst>
          </p:cNvPr>
          <p:cNvCxnSpPr/>
          <p:nvPr/>
        </p:nvCxnSpPr>
        <p:spPr>
          <a:xfrm flipH="1" flipV="1">
            <a:off x="3250020" y="1249326"/>
            <a:ext cx="1936896" cy="217967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7E08D587-90A5-4356-A172-28CEB989B6A4}"/>
              </a:ext>
            </a:extLst>
          </p:cNvPr>
          <p:cNvCxnSpPr>
            <a:cxnSpLocks/>
          </p:cNvCxnSpPr>
          <p:nvPr/>
        </p:nvCxnSpPr>
        <p:spPr>
          <a:xfrm flipH="1" flipV="1">
            <a:off x="3237615" y="1249327"/>
            <a:ext cx="164804" cy="13645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157C7234-8074-4CF3-9E11-9470421208DE}"/>
              </a:ext>
            </a:extLst>
          </p:cNvPr>
          <p:cNvCxnSpPr>
            <a:cxnSpLocks/>
          </p:cNvCxnSpPr>
          <p:nvPr/>
        </p:nvCxnSpPr>
        <p:spPr>
          <a:xfrm flipH="1" flipV="1">
            <a:off x="1680711" y="2135372"/>
            <a:ext cx="1748290" cy="47846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71EEC511-EFDF-401C-AB0E-AE2E48181A11}"/>
              </a:ext>
            </a:extLst>
          </p:cNvPr>
          <p:cNvCxnSpPr>
            <a:cxnSpLocks/>
          </p:cNvCxnSpPr>
          <p:nvPr/>
        </p:nvCxnSpPr>
        <p:spPr>
          <a:xfrm flipH="1" flipV="1">
            <a:off x="1680711" y="2141448"/>
            <a:ext cx="3506205" cy="128133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41BEFF6-6179-4176-8760-E2CDBC493AFF}"/>
              </a:ext>
            </a:extLst>
          </p:cNvPr>
          <p:cNvSpPr txBox="1"/>
          <p:nvPr/>
        </p:nvSpPr>
        <p:spPr>
          <a:xfrm>
            <a:off x="4547464" y="24490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1600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550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1F8EA499-0CEF-4A81-8174-D102ACF9081A}"/>
              </a:ext>
            </a:extLst>
          </p:cNvPr>
          <p:cNvSpPr txBox="1"/>
          <p:nvPr/>
        </p:nvSpPr>
        <p:spPr>
          <a:xfrm>
            <a:off x="323329" y="212035"/>
            <a:ext cx="747685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/>
              <a:t>Heurística de ruteo: </a:t>
            </a:r>
            <a:r>
              <a:rPr lang="es-ES" sz="2500" b="1" dirty="0" err="1"/>
              <a:t>Sweep</a:t>
            </a:r>
            <a:r>
              <a:rPr lang="es-ES" sz="2500" b="1" dirty="0"/>
              <a:t> </a:t>
            </a:r>
            <a:r>
              <a:rPr lang="es-ES" sz="2500" b="1" dirty="0" err="1"/>
              <a:t>Algorithm</a:t>
            </a:r>
            <a:r>
              <a:rPr lang="es-ES" sz="2500" b="1" dirty="0"/>
              <a:t> (Gillett &amp; Miller)</a:t>
            </a:r>
            <a:endParaRPr lang="en-US" sz="2500" b="1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D463156-6FE9-4A85-A0B0-B2F32295ACCF}"/>
              </a:ext>
            </a:extLst>
          </p:cNvPr>
          <p:cNvSpPr/>
          <p:nvPr/>
        </p:nvSpPr>
        <p:spPr>
          <a:xfrm>
            <a:off x="3072809" y="1052623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C155C60-C916-4954-A199-98A38ABDFE32}"/>
              </a:ext>
            </a:extLst>
          </p:cNvPr>
          <p:cNvSpPr/>
          <p:nvPr/>
        </p:nvSpPr>
        <p:spPr>
          <a:xfrm>
            <a:off x="1545265" y="1970567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BBA706B7-DCE5-40F0-B592-67ACB3680214}"/>
              </a:ext>
            </a:extLst>
          </p:cNvPr>
          <p:cNvSpPr/>
          <p:nvPr/>
        </p:nvSpPr>
        <p:spPr>
          <a:xfrm>
            <a:off x="3237614" y="2449032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14EA75D2-455F-4139-BF9B-CCFFF43272F9}"/>
              </a:ext>
            </a:extLst>
          </p:cNvPr>
          <p:cNvSpPr/>
          <p:nvPr/>
        </p:nvSpPr>
        <p:spPr>
          <a:xfrm>
            <a:off x="5022111" y="3264195"/>
            <a:ext cx="329610" cy="3296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98B5FE35-E7CB-48AC-A4C6-D411C3A4CCD5}"/>
              </a:ext>
            </a:extLst>
          </p:cNvPr>
          <p:cNvSpPr/>
          <p:nvPr/>
        </p:nvSpPr>
        <p:spPr>
          <a:xfrm>
            <a:off x="6096000" y="1811837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B08514DB-DDB2-4896-84D2-349CBFEF34E1}"/>
              </a:ext>
            </a:extLst>
          </p:cNvPr>
          <p:cNvSpPr/>
          <p:nvPr/>
        </p:nvSpPr>
        <p:spPr>
          <a:xfrm>
            <a:off x="2427767" y="4043916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4235A180-E8AC-49B2-A1F5-EC78E225107D}"/>
              </a:ext>
            </a:extLst>
          </p:cNvPr>
          <p:cNvSpPr/>
          <p:nvPr/>
        </p:nvSpPr>
        <p:spPr>
          <a:xfrm>
            <a:off x="4857306" y="5298558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5D4C06DD-7048-4DDF-B5A0-3B2136AAF06E}"/>
              </a:ext>
            </a:extLst>
          </p:cNvPr>
          <p:cNvSpPr/>
          <p:nvPr/>
        </p:nvSpPr>
        <p:spPr>
          <a:xfrm>
            <a:off x="8041758" y="3429000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26CAA382-1109-407C-BD78-536D73E9D275}"/>
              </a:ext>
            </a:extLst>
          </p:cNvPr>
          <p:cNvSpPr/>
          <p:nvPr/>
        </p:nvSpPr>
        <p:spPr>
          <a:xfrm>
            <a:off x="8459973" y="1249326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E291C08F-1547-4D3D-92AA-86E05C3DA788}"/>
              </a:ext>
            </a:extLst>
          </p:cNvPr>
          <p:cNvSpPr/>
          <p:nvPr/>
        </p:nvSpPr>
        <p:spPr>
          <a:xfrm>
            <a:off x="7010400" y="4735033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9070AE70-D250-4601-B545-A3237E2749D3}"/>
              </a:ext>
            </a:extLst>
          </p:cNvPr>
          <p:cNvSpPr/>
          <p:nvPr/>
        </p:nvSpPr>
        <p:spPr>
          <a:xfrm>
            <a:off x="4857306" y="1559442"/>
            <a:ext cx="329610" cy="329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0704C55D-6A54-4F39-8B7B-63724FB1A624}"/>
              </a:ext>
            </a:extLst>
          </p:cNvPr>
          <p:cNvSpPr txBox="1"/>
          <p:nvPr/>
        </p:nvSpPr>
        <p:spPr>
          <a:xfrm>
            <a:off x="3464167" y="9503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500</a:t>
            </a:r>
            <a:endParaRPr lang="en-US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D74B84C7-B84E-4EBC-894C-E5B1275674AC}"/>
              </a:ext>
            </a:extLst>
          </p:cNvPr>
          <p:cNvSpPr txBox="1"/>
          <p:nvPr/>
        </p:nvSpPr>
        <p:spPr>
          <a:xfrm>
            <a:off x="3250020" y="28252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300</a:t>
            </a:r>
            <a:endParaRPr lang="en-US" dirty="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D8D799E-8286-4802-A1AC-B7E73AAD1E70}"/>
              </a:ext>
            </a:extLst>
          </p:cNvPr>
          <p:cNvSpPr txBox="1"/>
          <p:nvPr/>
        </p:nvSpPr>
        <p:spPr>
          <a:xfrm>
            <a:off x="1350060" y="23377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800</a:t>
            </a:r>
            <a:endParaRPr lang="en-US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9D40660-8B34-4940-A79C-F5F1CC9B7FCB}"/>
              </a:ext>
            </a:extLst>
          </p:cNvPr>
          <p:cNvCxnSpPr/>
          <p:nvPr/>
        </p:nvCxnSpPr>
        <p:spPr>
          <a:xfrm flipH="1" flipV="1">
            <a:off x="3250020" y="1249326"/>
            <a:ext cx="1936896" cy="217967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7E08D587-90A5-4356-A172-28CEB989B6A4}"/>
              </a:ext>
            </a:extLst>
          </p:cNvPr>
          <p:cNvCxnSpPr>
            <a:cxnSpLocks/>
          </p:cNvCxnSpPr>
          <p:nvPr/>
        </p:nvCxnSpPr>
        <p:spPr>
          <a:xfrm flipH="1" flipV="1">
            <a:off x="3237615" y="1249327"/>
            <a:ext cx="164804" cy="136451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157C7234-8074-4CF3-9E11-9470421208DE}"/>
              </a:ext>
            </a:extLst>
          </p:cNvPr>
          <p:cNvCxnSpPr>
            <a:cxnSpLocks/>
          </p:cNvCxnSpPr>
          <p:nvPr/>
        </p:nvCxnSpPr>
        <p:spPr>
          <a:xfrm flipH="1" flipV="1">
            <a:off x="1680711" y="2135372"/>
            <a:ext cx="1748290" cy="47846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71EEC511-EFDF-401C-AB0E-AE2E48181A11}"/>
              </a:ext>
            </a:extLst>
          </p:cNvPr>
          <p:cNvCxnSpPr>
            <a:cxnSpLocks/>
          </p:cNvCxnSpPr>
          <p:nvPr/>
        </p:nvCxnSpPr>
        <p:spPr>
          <a:xfrm flipH="1" flipV="1">
            <a:off x="1680711" y="2141448"/>
            <a:ext cx="3506205" cy="128133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41BEFF6-6179-4176-8760-E2CDBC493AFF}"/>
              </a:ext>
            </a:extLst>
          </p:cNvPr>
          <p:cNvSpPr txBox="1"/>
          <p:nvPr/>
        </p:nvSpPr>
        <p:spPr>
          <a:xfrm>
            <a:off x="4547464" y="24490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1600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7E497EC-F3E8-47BD-AE7B-0D2B0C96EBF6}"/>
              </a:ext>
            </a:extLst>
          </p:cNvPr>
          <p:cNvCxnSpPr>
            <a:cxnSpLocks/>
          </p:cNvCxnSpPr>
          <p:nvPr/>
        </p:nvCxnSpPr>
        <p:spPr>
          <a:xfrm flipH="1">
            <a:off x="2583713" y="3422778"/>
            <a:ext cx="2603203" cy="79834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B65D872C-49D5-4C24-A045-C9125433D101}"/>
              </a:ext>
            </a:extLst>
          </p:cNvPr>
          <p:cNvCxnSpPr>
            <a:cxnSpLocks/>
          </p:cNvCxnSpPr>
          <p:nvPr/>
        </p:nvCxnSpPr>
        <p:spPr>
          <a:xfrm flipH="1" flipV="1">
            <a:off x="2583713" y="4221126"/>
            <a:ext cx="2438398" cy="124400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63B4B81-A480-44ED-BAC3-ED80DA0C978B}"/>
              </a:ext>
            </a:extLst>
          </p:cNvPr>
          <p:cNvCxnSpPr>
            <a:cxnSpLocks/>
          </p:cNvCxnSpPr>
          <p:nvPr/>
        </p:nvCxnSpPr>
        <p:spPr>
          <a:xfrm flipH="1" flipV="1">
            <a:off x="5181601" y="3422778"/>
            <a:ext cx="1988290" cy="144693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D9E55BB9-06BD-47AA-826B-9F384382023A}"/>
              </a:ext>
            </a:extLst>
          </p:cNvPr>
          <p:cNvCxnSpPr>
            <a:cxnSpLocks/>
          </p:cNvCxnSpPr>
          <p:nvPr/>
        </p:nvCxnSpPr>
        <p:spPr>
          <a:xfrm flipH="1">
            <a:off x="5022111" y="4869712"/>
            <a:ext cx="2147780" cy="59542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9DC16565-3C57-47B8-A033-C4A3173F7554}"/>
              </a:ext>
            </a:extLst>
          </p:cNvPr>
          <p:cNvCxnSpPr>
            <a:cxnSpLocks/>
          </p:cNvCxnSpPr>
          <p:nvPr/>
        </p:nvCxnSpPr>
        <p:spPr>
          <a:xfrm>
            <a:off x="5022111" y="1733107"/>
            <a:ext cx="159490" cy="168967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69832081-5948-402E-AAB4-64971DE9C5E0}"/>
              </a:ext>
            </a:extLst>
          </p:cNvPr>
          <p:cNvCxnSpPr>
            <a:cxnSpLocks/>
          </p:cNvCxnSpPr>
          <p:nvPr/>
        </p:nvCxnSpPr>
        <p:spPr>
          <a:xfrm>
            <a:off x="5022111" y="1733107"/>
            <a:ext cx="1261731" cy="23746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65FF94B0-78B8-4D8C-A57D-D4F94D8E9303}"/>
              </a:ext>
            </a:extLst>
          </p:cNvPr>
          <p:cNvCxnSpPr>
            <a:cxnSpLocks/>
          </p:cNvCxnSpPr>
          <p:nvPr/>
        </p:nvCxnSpPr>
        <p:spPr>
          <a:xfrm flipH="1">
            <a:off x="6283842" y="1392865"/>
            <a:ext cx="2349795" cy="57770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D745C11B-ED6C-422B-A99C-3E2098700BF2}"/>
              </a:ext>
            </a:extLst>
          </p:cNvPr>
          <p:cNvCxnSpPr>
            <a:cxnSpLocks/>
          </p:cNvCxnSpPr>
          <p:nvPr/>
        </p:nvCxnSpPr>
        <p:spPr>
          <a:xfrm flipH="1">
            <a:off x="8208335" y="1392865"/>
            <a:ext cx="425302" cy="220094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85833A60-4EFD-4E19-AE9F-FCD63DBA259D}"/>
              </a:ext>
            </a:extLst>
          </p:cNvPr>
          <p:cNvCxnSpPr>
            <a:cxnSpLocks/>
          </p:cNvCxnSpPr>
          <p:nvPr/>
        </p:nvCxnSpPr>
        <p:spPr>
          <a:xfrm>
            <a:off x="5200207" y="3422778"/>
            <a:ext cx="3008128" cy="17102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216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1F8EA499-0CEF-4A81-8174-D102ACF9081A}"/>
              </a:ext>
            </a:extLst>
          </p:cNvPr>
          <p:cNvSpPr txBox="1"/>
          <p:nvPr/>
        </p:nvSpPr>
        <p:spPr>
          <a:xfrm>
            <a:off x="323329" y="212035"/>
            <a:ext cx="74221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u="sng" dirty="0"/>
              <a:t>Ejercicio:</a:t>
            </a:r>
            <a:r>
              <a:rPr lang="es-ES" sz="2500" b="1" dirty="0"/>
              <a:t> Implementemos </a:t>
            </a:r>
            <a:r>
              <a:rPr lang="es-ES" sz="2500" b="1" dirty="0" err="1"/>
              <a:t>Sweep</a:t>
            </a:r>
            <a:r>
              <a:rPr lang="es-ES" sz="2500" b="1" dirty="0"/>
              <a:t> </a:t>
            </a:r>
            <a:r>
              <a:rPr lang="es-ES" sz="2500" b="1" dirty="0" err="1"/>
              <a:t>Algorithm</a:t>
            </a:r>
            <a:r>
              <a:rPr lang="es-ES" sz="2500" b="1" dirty="0"/>
              <a:t> en Python</a:t>
            </a:r>
            <a:endParaRPr lang="en-US" sz="2500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857AD8-0A7C-49BA-877E-CB96A1D9FF04}"/>
              </a:ext>
            </a:extLst>
          </p:cNvPr>
          <p:cNvSpPr txBox="1"/>
          <p:nvPr/>
        </p:nvSpPr>
        <p:spPr>
          <a:xfrm>
            <a:off x="985522" y="1085924"/>
            <a:ext cx="107634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1- </a:t>
            </a:r>
            <a:r>
              <a:rPr lang="en-US" dirty="0" err="1"/>
              <a:t>Vamos</a:t>
            </a:r>
            <a:r>
              <a:rPr lang="en-US" dirty="0"/>
              <a:t> a la </a:t>
            </a:r>
            <a:r>
              <a:rPr lang="en-US" dirty="0" err="1"/>
              <a:t>siguiente</a:t>
            </a:r>
            <a:r>
              <a:rPr lang="en-US" dirty="0"/>
              <a:t> </a:t>
            </a:r>
            <a:r>
              <a:rPr lang="en-US" dirty="0" err="1"/>
              <a:t>direcci</a:t>
            </a:r>
            <a:r>
              <a:rPr lang="es-ES" dirty="0" err="1"/>
              <a:t>ón</a:t>
            </a:r>
            <a:r>
              <a:rPr lang="es-ES" dirty="0"/>
              <a:t>:</a:t>
            </a:r>
          </a:p>
          <a:p>
            <a:r>
              <a:rPr lang="es-ES" dirty="0">
                <a:hlinkClick r:id="rId2"/>
              </a:rPr>
              <a:t>https://colab.research.google.com/github/rmaranzana/logistica_utnba/blob/main/vrp_sweep_algorithm.ipynb</a:t>
            </a:r>
            <a:endParaRPr lang="es-ES" dirty="0"/>
          </a:p>
          <a:p>
            <a:r>
              <a:rPr lang="es-ES" dirty="0"/>
              <a:t>2- Se nos va a asignar un entorno virtual para ejecutar código de Python en la nube.</a:t>
            </a:r>
            <a:endParaRPr lang="en-US" dirty="0"/>
          </a:p>
        </p:txBody>
      </p:sp>
      <p:pic>
        <p:nvPicPr>
          <p:cNvPr id="1026" name="Picture 2" descr="Google Colaboratory Colab - Guía Completa Español - Marketing Branding">
            <a:extLst>
              <a:ext uri="{FF2B5EF4-FFF2-40B4-BE49-F238E27FC236}">
                <a16:creationId xmlns:a16="http://schemas.microsoft.com/office/drawing/2014/main" id="{FD75556A-E3DB-4C44-A17D-23458075A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594" y="2338872"/>
            <a:ext cx="3764812" cy="25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28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1F8EA499-0CEF-4A81-8174-D102ACF9081A}"/>
              </a:ext>
            </a:extLst>
          </p:cNvPr>
          <p:cNvSpPr txBox="1"/>
          <p:nvPr/>
        </p:nvSpPr>
        <p:spPr>
          <a:xfrm>
            <a:off x="323329" y="212035"/>
            <a:ext cx="38940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/>
              <a:t>Camino más corto vs. Ruteo</a:t>
            </a:r>
            <a:endParaRPr lang="en-US" sz="25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BA09164-231A-497D-85CB-B542E8E724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26" t="7725" r="1826" b="12699"/>
          <a:stretch/>
        </p:blipFill>
        <p:spPr>
          <a:xfrm>
            <a:off x="1178645" y="1314243"/>
            <a:ext cx="4082413" cy="295753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FB27E8-0E75-4374-A0AD-FF66B88BC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0018"/>
            <a:ext cx="5879786" cy="199776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B5FD9F4-B670-4692-A517-841F80AA39A7}"/>
              </a:ext>
            </a:extLst>
          </p:cNvPr>
          <p:cNvSpPr txBox="1"/>
          <p:nvPr/>
        </p:nvSpPr>
        <p:spPr>
          <a:xfrm>
            <a:off x="4359349" y="4922874"/>
            <a:ext cx="4449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¿Son problemas similares matemáticamente?</a:t>
            </a:r>
            <a:endParaRPr lang="en-U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9691F7C-D9AE-4291-9836-235DD07E74C5}"/>
              </a:ext>
            </a:extLst>
          </p:cNvPr>
          <p:cNvSpPr txBox="1"/>
          <p:nvPr/>
        </p:nvSpPr>
        <p:spPr>
          <a:xfrm>
            <a:off x="4359349" y="5382205"/>
            <a:ext cx="260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¿Son simples de resolver?</a:t>
            </a:r>
            <a:endParaRPr lang="en-U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3383819-9C0E-4C77-8B71-663A617A3091}"/>
              </a:ext>
            </a:extLst>
          </p:cNvPr>
          <p:cNvSpPr txBox="1"/>
          <p:nvPr/>
        </p:nvSpPr>
        <p:spPr>
          <a:xfrm>
            <a:off x="4359349" y="5851869"/>
            <a:ext cx="345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¿Se pueden resolver con SIMPLEX?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221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884DF25-1388-445B-BE8D-B36EC2DB2568}"/>
                  </a:ext>
                </a:extLst>
              </p:cNvPr>
              <p:cNvSpPr txBox="1"/>
              <p:nvPr/>
            </p:nvSpPr>
            <p:spPr>
              <a:xfrm>
                <a:off x="638002" y="1310662"/>
                <a:ext cx="1712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Min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+3)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0884DF25-1388-445B-BE8D-B36EC2DB2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02" y="1310662"/>
                <a:ext cx="1712456" cy="276999"/>
              </a:xfrm>
              <a:prstGeom prst="rect">
                <a:avLst/>
              </a:prstGeom>
              <a:blipFill>
                <a:blip r:embed="rId2"/>
                <a:stretch>
                  <a:fillRect l="-8541" t="-28889" r="-2135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D5BFB64-49D5-467E-B148-B69F17DB4847}"/>
                  </a:ext>
                </a:extLst>
              </p:cNvPr>
              <p:cNvSpPr txBox="1"/>
              <p:nvPr/>
            </p:nvSpPr>
            <p:spPr>
              <a:xfrm>
                <a:off x="1116050" y="1587661"/>
                <a:ext cx="238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s.</a:t>
                </a:r>
                <a:r>
                  <a:rPr lang="es-ES" dirty="0" err="1"/>
                  <a:t>t</a:t>
                </a:r>
                <a:r>
                  <a:rPr lang="es-E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𝑜𝑏𝑗𝑒𝑡𝑖𝑣𝑜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0.1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5D5BFB64-49D5-467E-B148-B69F17DB4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50" y="1587661"/>
                <a:ext cx="2381934" cy="276999"/>
              </a:xfrm>
              <a:prstGeom prst="rect">
                <a:avLst/>
              </a:prstGeom>
              <a:blipFill>
                <a:blip r:embed="rId3"/>
                <a:stretch>
                  <a:fillRect l="-5882" t="-28261" r="-127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5C56E7B0-11DE-4731-A42C-663DE37F2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812" y="2124075"/>
            <a:ext cx="5286375" cy="3914775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B84A0071-47A0-4E53-AE8F-5498D462D053}"/>
              </a:ext>
            </a:extLst>
          </p:cNvPr>
          <p:cNvSpPr/>
          <p:nvPr/>
        </p:nvSpPr>
        <p:spPr>
          <a:xfrm>
            <a:off x="6375400" y="5664200"/>
            <a:ext cx="94456" cy="101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4E413DE-DF9F-4B9F-88CB-35E2B3338DFF}"/>
              </a:ext>
            </a:extLst>
          </p:cNvPr>
          <p:cNvSpPr txBox="1"/>
          <p:nvPr/>
        </p:nvSpPr>
        <p:spPr>
          <a:xfrm>
            <a:off x="323329" y="212035"/>
            <a:ext cx="50317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/>
              <a:t>Repaso de Modelos de Optimización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47480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1A4905-E828-41E9-BAA7-E6562B607F9E}"/>
                  </a:ext>
                </a:extLst>
              </p:cNvPr>
              <p:cNvSpPr txBox="1"/>
              <p:nvPr/>
            </p:nvSpPr>
            <p:spPr>
              <a:xfrm>
                <a:off x="0" y="1013738"/>
                <a:ext cx="3398862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/>
                                </a:rPr>
                                <m:t>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800" b="0" i="1" smtClean="0">
                              <a:latin typeface="Cambria Math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1A4905-E828-41E9-BAA7-E6562B607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13738"/>
                <a:ext cx="3398862" cy="11866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B1A33-E88E-43F1-A94D-D5034E87BC5C}"/>
                  </a:ext>
                </a:extLst>
              </p:cNvPr>
              <p:cNvSpPr txBox="1"/>
              <p:nvPr/>
            </p:nvSpPr>
            <p:spPr>
              <a:xfrm>
                <a:off x="-518666" y="2338710"/>
                <a:ext cx="4860031" cy="1030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B1A33-E88E-43F1-A94D-D5034E87B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8666" y="2338710"/>
                <a:ext cx="4860031" cy="10303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0DEF74-104A-455D-92A1-E58E33D0A88C}"/>
                  </a:ext>
                </a:extLst>
              </p:cNvPr>
              <p:cNvSpPr txBox="1"/>
              <p:nvPr/>
            </p:nvSpPr>
            <p:spPr>
              <a:xfrm>
                <a:off x="-148034" y="4471670"/>
                <a:ext cx="3906737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≥0     ∀</m:t>
                      </m:r>
                      <m:r>
                        <a:rPr lang="en-US" sz="2400" b="0" i="1" smtClean="0">
                          <a:latin typeface="Cambria Math"/>
                        </a:rPr>
                        <m:t>𝑖𝑗</m:t>
                      </m:r>
                      <m:r>
                        <a:rPr lang="en-US" sz="2400" b="0" i="1" smtClean="0">
                          <a:latin typeface="Cambria Math"/>
                        </a:rPr>
                        <m:t>∈</m:t>
                      </m:r>
                      <m:r>
                        <a:rPr lang="en-US" sz="2400" b="0" i="1" smtClean="0">
                          <a:latin typeface="Cambria Math"/>
                        </a:rPr>
                        <m:t>𝐴</m:t>
                      </m:r>
                      <m:r>
                        <a:rPr lang="en-US" sz="2400" b="0" i="1" smtClean="0">
                          <a:latin typeface="Cambria Math"/>
                        </a:rPr>
                        <m:t>    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0DEF74-104A-455D-92A1-E58E33D0A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8034" y="4471670"/>
                <a:ext cx="3906737" cy="491417"/>
              </a:xfrm>
              <a:prstGeom prst="rect">
                <a:avLst/>
              </a:prstGeom>
              <a:blipFill>
                <a:blip r:embed="rId4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B70936-8C5E-4D24-AC56-F76F15AEF619}"/>
                  </a:ext>
                </a:extLst>
              </p:cNvPr>
              <p:cNvSpPr txBox="1"/>
              <p:nvPr/>
            </p:nvSpPr>
            <p:spPr>
              <a:xfrm>
                <a:off x="-518666" y="3324830"/>
                <a:ext cx="4860031" cy="988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B70936-8C5E-4D24-AC56-F76F15AEF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8666" y="3324830"/>
                <a:ext cx="4860031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1F8EA499-0CEF-4A81-8174-D102ACF9081A}"/>
              </a:ext>
            </a:extLst>
          </p:cNvPr>
          <p:cNvSpPr txBox="1"/>
          <p:nvPr/>
        </p:nvSpPr>
        <p:spPr>
          <a:xfrm>
            <a:off x="323329" y="212035"/>
            <a:ext cx="87852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/>
              <a:t>El problema del viajante de comercio: TSP (Ruteo con 1 vehículo)</a:t>
            </a:r>
            <a:endParaRPr lang="en-US" sz="2500" b="1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9887C19-1A57-4E5B-8DF8-F33E6509A5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26" t="7725" r="1826" b="12699"/>
          <a:stretch/>
        </p:blipFill>
        <p:spPr>
          <a:xfrm>
            <a:off x="6700422" y="1013738"/>
            <a:ext cx="5027697" cy="364235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5648AC4-B795-4FD5-B3BB-C22DD0C95DEE}"/>
              </a:ext>
            </a:extLst>
          </p:cNvPr>
          <p:cNvSpPr txBox="1"/>
          <p:nvPr/>
        </p:nvSpPr>
        <p:spPr>
          <a:xfrm>
            <a:off x="3209298" y="1329233"/>
            <a:ext cx="368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Min costo de recorrer todo el circuito</a:t>
            </a:r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1E652FD-2078-423A-8B5F-028488FDB5CD}"/>
              </a:ext>
            </a:extLst>
          </p:cNvPr>
          <p:cNvSpPr txBox="1"/>
          <p:nvPr/>
        </p:nvSpPr>
        <p:spPr>
          <a:xfrm>
            <a:off x="3146502" y="3609941"/>
            <a:ext cx="413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Suma de arcos entrantes a cada nodo j = 1</a:t>
            </a:r>
            <a:endParaRPr lang="en-U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91820F8-4230-4C11-BD15-A9010773C214}"/>
              </a:ext>
            </a:extLst>
          </p:cNvPr>
          <p:cNvSpPr txBox="1"/>
          <p:nvPr/>
        </p:nvSpPr>
        <p:spPr>
          <a:xfrm>
            <a:off x="3146502" y="2607935"/>
            <a:ext cx="418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Suma de arcos salientes de cada nodo i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3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1F8EA499-0CEF-4A81-8174-D102ACF9081A}"/>
              </a:ext>
            </a:extLst>
          </p:cNvPr>
          <p:cNvSpPr txBox="1"/>
          <p:nvPr/>
        </p:nvSpPr>
        <p:spPr>
          <a:xfrm>
            <a:off x="323329" y="212035"/>
            <a:ext cx="38929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/>
              <a:t>El problema de los </a:t>
            </a:r>
            <a:r>
              <a:rPr lang="es-ES" sz="2500" b="1" dirty="0" err="1"/>
              <a:t>Subtours</a:t>
            </a:r>
            <a:endParaRPr lang="en-US" sz="2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BC4C23A1-2BBD-497B-B9AB-8A1E869563F9}"/>
                  </a:ext>
                </a:extLst>
              </p:cNvPr>
              <p:cNvSpPr txBox="1"/>
              <p:nvPr/>
            </p:nvSpPr>
            <p:spPr>
              <a:xfrm>
                <a:off x="-166067" y="4212896"/>
                <a:ext cx="6097772" cy="1069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5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∈</m:t>
                          </m:r>
                          <m:r>
                            <a:rPr lang="en-US" sz="2500" b="0" i="1" smtClean="0">
                              <a:latin typeface="Cambria Math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sz="2500" b="0" i="1" smtClean="0">
                          <a:latin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/>
                            </a:rPr>
                            <m:t>𝑆</m:t>
                          </m:r>
                        </m:e>
                      </m:d>
                      <m:r>
                        <a:rPr lang="en-US" sz="2500" b="0" i="1" smtClean="0"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fr-FR" sz="25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BC4C23A1-2BBD-497B-B9AB-8A1E86956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6067" y="4212896"/>
                <a:ext cx="6097772" cy="10693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D532C244-7DCD-4290-A14C-1B04A575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092453"/>
            <a:ext cx="4933950" cy="199072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4697F8D-8C72-4DF2-A3B8-DE51306C1446}"/>
              </a:ext>
            </a:extLst>
          </p:cNvPr>
          <p:cNvSpPr txBox="1"/>
          <p:nvPr/>
        </p:nvSpPr>
        <p:spPr>
          <a:xfrm>
            <a:off x="323328" y="3349875"/>
            <a:ext cx="82223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/>
              <a:t>Una aproximación para la eliminación de </a:t>
            </a:r>
            <a:r>
              <a:rPr lang="es-ES" sz="2500" b="1" dirty="0" err="1"/>
              <a:t>Subtours</a:t>
            </a:r>
            <a:r>
              <a:rPr lang="es-ES" sz="2500" b="1" dirty="0"/>
              <a:t> (Dantzig):</a:t>
            </a:r>
            <a:endParaRPr lang="en-US" sz="2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CFFB5E88-0267-465B-B858-70ACEBF32B87}"/>
                  </a:ext>
                </a:extLst>
              </p:cNvPr>
              <p:cNvSpPr txBox="1"/>
              <p:nvPr/>
            </p:nvSpPr>
            <p:spPr>
              <a:xfrm>
                <a:off x="323328" y="5668258"/>
                <a:ext cx="61828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dirty="0"/>
                  <a:t>Para </a:t>
                </a:r>
                <a:r>
                  <a:rPr lang="en-US" dirty="0" err="1"/>
                  <a:t>todos</a:t>
                </a:r>
                <a:r>
                  <a:rPr lang="en-US" dirty="0"/>
                  <a:t> los </a:t>
                </a:r>
                <a:r>
                  <a:rPr lang="en-US" dirty="0" err="1"/>
                  <a:t>subconjuntos</a:t>
                </a:r>
                <a:r>
                  <a:rPr lang="en-US" dirty="0"/>
                  <a:t> S que no </a:t>
                </a:r>
                <a:r>
                  <a:rPr lang="en-US" dirty="0" err="1"/>
                  <a:t>contienen</a:t>
                </a:r>
                <a:r>
                  <a:rPr lang="en-US" dirty="0"/>
                  <a:t> al 1 (</a:t>
                </a:r>
                <a:r>
                  <a:rPr lang="en-US" dirty="0" err="1"/>
                  <a:t>depósito</a:t>
                </a:r>
                <a:r>
                  <a:rPr lang="en-US" dirty="0"/>
                  <a:t>).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Restricciones </a:t>
                </a:r>
                <a:r>
                  <a:rPr lang="en-US" dirty="0" err="1">
                    <a:solidFill>
                      <a:schemeClr val="tx1"/>
                    </a:solidFill>
                  </a:rPr>
                  <a:t>crecen</a:t>
                </a:r>
                <a:r>
                  <a:rPr lang="en-US" dirty="0">
                    <a:solidFill>
                      <a:schemeClr val="tx1"/>
                    </a:solidFill>
                  </a:rPr>
                  <a:t> con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CFFB5E88-0267-465B-B858-70ACEBF32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28" y="5668258"/>
                <a:ext cx="6182832" cy="646331"/>
              </a:xfrm>
              <a:prstGeom prst="rect">
                <a:avLst/>
              </a:prstGeom>
              <a:blipFill>
                <a:blip r:embed="rId4"/>
                <a:stretch>
                  <a:fillRect l="-78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1F8EA499-0CEF-4A81-8174-D102ACF9081A}"/>
              </a:ext>
            </a:extLst>
          </p:cNvPr>
          <p:cNvSpPr txBox="1"/>
          <p:nvPr/>
        </p:nvSpPr>
        <p:spPr>
          <a:xfrm>
            <a:off x="323329" y="212035"/>
            <a:ext cx="38286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/>
              <a:t>¿Cómo lo implementamos?</a:t>
            </a:r>
            <a:endParaRPr lang="en-US" sz="25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4658C5E-99D0-4672-A829-C64488AE4DAB}"/>
              </a:ext>
            </a:extLst>
          </p:cNvPr>
          <p:cNvSpPr txBox="1"/>
          <p:nvPr/>
        </p:nvSpPr>
        <p:spPr>
          <a:xfrm>
            <a:off x="1084521" y="1180214"/>
            <a:ext cx="567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Software de Optimización con programación matemática:</a:t>
            </a:r>
          </a:p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0AFBA2-C29F-4BD8-BA2B-333BB6861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134" y="1743075"/>
            <a:ext cx="7477125" cy="16859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E661579-661A-42F3-81CA-CBA0252D058B}"/>
              </a:ext>
            </a:extLst>
          </p:cNvPr>
          <p:cNvSpPr txBox="1"/>
          <p:nvPr/>
        </p:nvSpPr>
        <p:spPr>
          <a:xfrm>
            <a:off x="1482075" y="1451001"/>
            <a:ext cx="96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/>
              <a:t>Interfaz:</a:t>
            </a:r>
            <a:endParaRPr lang="en-US" u="sng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E81228E-39E4-4D8B-821C-E731F20DEE52}"/>
              </a:ext>
            </a:extLst>
          </p:cNvPr>
          <p:cNvSpPr txBox="1"/>
          <p:nvPr/>
        </p:nvSpPr>
        <p:spPr>
          <a:xfrm>
            <a:off x="7123781" y="1451001"/>
            <a:ext cx="91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 err="1"/>
              <a:t>Solvers</a:t>
            </a:r>
            <a:r>
              <a:rPr lang="es-ES" u="sng" dirty="0"/>
              <a:t>:</a:t>
            </a:r>
            <a:endParaRPr lang="en-US" u="sng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9896BF6-9A40-4B79-B5B6-CA54CFEBE681}"/>
              </a:ext>
            </a:extLst>
          </p:cNvPr>
          <p:cNvSpPr txBox="1"/>
          <p:nvPr/>
        </p:nvSpPr>
        <p:spPr>
          <a:xfrm>
            <a:off x="1084520" y="3668695"/>
            <a:ext cx="316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Ejemplo de paquete específico:</a:t>
            </a:r>
            <a:endParaRPr lang="en-US" b="1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14ADCE8-65CD-4147-AF7C-EDD57B6F8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1" y="4081411"/>
            <a:ext cx="11688418" cy="215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0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1F8EA499-0CEF-4A81-8174-D102ACF9081A}"/>
              </a:ext>
            </a:extLst>
          </p:cNvPr>
          <p:cNvSpPr txBox="1"/>
          <p:nvPr/>
        </p:nvSpPr>
        <p:spPr>
          <a:xfrm>
            <a:off x="323329" y="212035"/>
            <a:ext cx="108065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/>
              <a:t>Ejemplo de Modelo Matemático en </a:t>
            </a:r>
            <a:r>
              <a:rPr lang="es-ES" sz="2500" b="1" dirty="0" err="1"/>
              <a:t>PuLP</a:t>
            </a:r>
            <a:r>
              <a:rPr lang="es-ES" sz="2500" b="1" dirty="0"/>
              <a:t> de Python (Programación matemática)</a:t>
            </a:r>
            <a:endParaRPr lang="en-US" sz="25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5E95FFA-4F25-4536-97D4-62F16D57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491" y="936994"/>
            <a:ext cx="7067550" cy="5600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CDBE130-4931-4B2B-A758-42F70A073BE0}"/>
                  </a:ext>
                </a:extLst>
              </p:cNvPr>
              <p:cNvSpPr txBox="1"/>
              <p:nvPr/>
            </p:nvSpPr>
            <p:spPr>
              <a:xfrm>
                <a:off x="585653" y="1154200"/>
                <a:ext cx="370697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𝑴𝒂𝒙</m:t>
                      </m:r>
                      <m:r>
                        <a:rPr lang="es-A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A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s-A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𝟒𝟓</m:t>
                      </m:r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CDBE130-4931-4B2B-A758-42F70A073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53" y="1154200"/>
                <a:ext cx="3706973" cy="307777"/>
              </a:xfrm>
              <a:prstGeom prst="rect">
                <a:avLst/>
              </a:prstGeom>
              <a:blipFill>
                <a:blip r:embed="rId3"/>
                <a:stretch>
                  <a:fillRect l="-2303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A91ED5B3-2F2E-4066-B065-6B428FB1AF30}"/>
                  </a:ext>
                </a:extLst>
              </p:cNvPr>
              <p:cNvSpPr/>
              <p:nvPr/>
            </p:nvSpPr>
            <p:spPr>
              <a:xfrm>
                <a:off x="1010558" y="1796665"/>
                <a:ext cx="14656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AR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s-AR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A91ED5B3-2F2E-4066-B065-6B428FB1A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58" y="1796665"/>
                <a:ext cx="1465658" cy="400110"/>
              </a:xfrm>
              <a:prstGeom prst="rect">
                <a:avLst/>
              </a:prstGeom>
              <a:blipFill>
                <a:blip r:embed="rId4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492E050A-ED09-49BD-AFB9-94D1E6320337}"/>
                  </a:ext>
                </a:extLst>
              </p:cNvPr>
              <p:cNvSpPr/>
              <p:nvPr/>
            </p:nvSpPr>
            <p:spPr>
              <a:xfrm>
                <a:off x="1010558" y="2161633"/>
                <a:ext cx="14656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AR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𝟑𝟑</m:t>
                      </m:r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s-AR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492E050A-ED09-49BD-AFB9-94D1E6320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58" y="2161633"/>
                <a:ext cx="1465658" cy="400110"/>
              </a:xfrm>
              <a:prstGeom prst="rect">
                <a:avLst/>
              </a:prstGeom>
              <a:blipFill>
                <a:blip r:embed="rId5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FFFE2477-6FAE-45C0-BF6B-300377885871}"/>
                  </a:ext>
                </a:extLst>
              </p:cNvPr>
              <p:cNvSpPr/>
              <p:nvPr/>
            </p:nvSpPr>
            <p:spPr>
              <a:xfrm>
                <a:off x="2319150" y="1808189"/>
                <a:ext cx="11215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𝟐𝟒𝟎𝟎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FFFE2477-6FAE-45C0-BF6B-3003778858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50" y="1808189"/>
                <a:ext cx="112152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6E2A58C9-865E-438C-8880-3D2838DE1FE9}"/>
                  </a:ext>
                </a:extLst>
              </p:cNvPr>
              <p:cNvSpPr/>
              <p:nvPr/>
            </p:nvSpPr>
            <p:spPr>
              <a:xfrm>
                <a:off x="2319151" y="2196775"/>
                <a:ext cx="11215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𝟐𝟏𝟎𝟎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6E2A58C9-865E-438C-8880-3D2838DE1F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151" y="2196775"/>
                <a:ext cx="1121525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9AD683E8-674D-41EB-A493-1E9CA56C76ED}"/>
                  </a:ext>
                </a:extLst>
              </p:cNvPr>
              <p:cNvSpPr/>
              <p:nvPr/>
            </p:nvSpPr>
            <p:spPr>
              <a:xfrm>
                <a:off x="504820" y="1460044"/>
                <a:ext cx="11993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𝒔𝒖𝒋𝒆𝒕𝒐</m:t>
                      </m:r>
                      <m:r>
                        <a:rPr lang="es-A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A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s-AR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AR" sz="18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9AD683E8-674D-41EB-A493-1E9CA56C7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0" y="1460044"/>
                <a:ext cx="1199367" cy="369332"/>
              </a:xfrm>
              <a:prstGeom prst="rect">
                <a:avLst/>
              </a:prstGeom>
              <a:blipFill>
                <a:blip r:embed="rId8"/>
                <a:stretch>
                  <a:fillRect l="-152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149EA6A4-54FE-4C9D-9C72-93509A21085B}"/>
                  </a:ext>
                </a:extLst>
              </p:cNvPr>
              <p:cNvSpPr/>
              <p:nvPr/>
            </p:nvSpPr>
            <p:spPr>
              <a:xfrm>
                <a:off x="2090750" y="2629749"/>
                <a:ext cx="101002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s-E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149EA6A4-54FE-4C9D-9C72-93509A210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50" y="2629749"/>
                <a:ext cx="101002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5E39E5F8-97F3-473E-8F6A-7BE8F00F787F}"/>
                  </a:ext>
                </a:extLst>
              </p:cNvPr>
              <p:cNvSpPr/>
              <p:nvPr/>
            </p:nvSpPr>
            <p:spPr>
              <a:xfrm>
                <a:off x="2090750" y="3011317"/>
                <a:ext cx="8737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s-E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5E39E5F8-97F3-473E-8F6A-7BE8F00F78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750" y="3011317"/>
                <a:ext cx="873764" cy="400110"/>
              </a:xfrm>
              <a:prstGeom prst="rect">
                <a:avLst/>
              </a:prstGeom>
              <a:blipFill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A4414373-6C9B-470E-963F-01A18D93D8D7}"/>
              </a:ext>
            </a:extLst>
          </p:cNvPr>
          <p:cNvCxnSpPr/>
          <p:nvPr/>
        </p:nvCxnSpPr>
        <p:spPr>
          <a:xfrm>
            <a:off x="3817088" y="1308088"/>
            <a:ext cx="1052403" cy="22219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20E19513-05BD-4819-BC17-8DADAD22E3B7}"/>
              </a:ext>
            </a:extLst>
          </p:cNvPr>
          <p:cNvCxnSpPr>
            <a:cxnSpLocks/>
          </p:cNvCxnSpPr>
          <p:nvPr/>
        </p:nvCxnSpPr>
        <p:spPr>
          <a:xfrm flipV="1">
            <a:off x="3100770" y="2609833"/>
            <a:ext cx="1843370" cy="19780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1EB1B232-82A2-4566-BB3C-9372A7A2C50A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964514" y="2827298"/>
            <a:ext cx="1979626" cy="38407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1F6EE18D-BA6C-4759-A034-EE6250C00EAA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440675" y="2008244"/>
            <a:ext cx="1503465" cy="225287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220607E-55CD-4D4B-8FAB-5C0A68C1142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440676" y="2396830"/>
            <a:ext cx="1503464" cy="206434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n 32">
            <a:extLst>
              <a:ext uri="{FF2B5EF4-FFF2-40B4-BE49-F238E27FC236}">
                <a16:creationId xmlns:a16="http://schemas.microsoft.com/office/drawing/2014/main" id="{08AEB2BA-7AEC-486D-8CB7-7B56BACA1B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2673" y="4804551"/>
            <a:ext cx="1872931" cy="15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0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1F8EA499-0CEF-4A81-8174-D102ACF9081A}"/>
              </a:ext>
            </a:extLst>
          </p:cNvPr>
          <p:cNvSpPr txBox="1"/>
          <p:nvPr/>
        </p:nvSpPr>
        <p:spPr>
          <a:xfrm>
            <a:off x="323329" y="212035"/>
            <a:ext cx="35135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/>
              <a:t>Resoluciones heurísticas:</a:t>
            </a:r>
            <a:endParaRPr lang="en-US" sz="2500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1F3BCE-2C63-4D7C-990C-AD311456A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200" y="2105488"/>
            <a:ext cx="2830688" cy="246175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79E5B4-E212-46CC-AA45-145AFEDA528A}"/>
              </a:ext>
            </a:extLst>
          </p:cNvPr>
          <p:cNvSpPr txBox="1"/>
          <p:nvPr/>
        </p:nvSpPr>
        <p:spPr>
          <a:xfrm>
            <a:off x="6480347" y="4489921"/>
            <a:ext cx="73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2-Opt</a:t>
            </a:r>
            <a:endParaRPr lang="en-US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3DA8FA8-9924-48A3-AB3B-88B742719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13" y="2105488"/>
            <a:ext cx="3499315" cy="215928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A4E4193-89A6-4A5B-BB10-879902AF94B2}"/>
              </a:ext>
            </a:extLst>
          </p:cNvPr>
          <p:cNvSpPr txBox="1"/>
          <p:nvPr/>
        </p:nvSpPr>
        <p:spPr>
          <a:xfrm>
            <a:off x="1199354" y="4264775"/>
            <a:ext cx="2250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Vecinos más cercanos</a:t>
            </a:r>
            <a:endParaRPr lang="en-US" b="1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2788747-DF5F-4FC4-8BA3-1C5C4A79A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748" y="1962213"/>
            <a:ext cx="2830689" cy="267189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2AC9BF8-2C7C-4AFE-9C4A-E4279CF917F0}"/>
              </a:ext>
            </a:extLst>
          </p:cNvPr>
          <p:cNvSpPr txBox="1"/>
          <p:nvPr/>
        </p:nvSpPr>
        <p:spPr>
          <a:xfrm>
            <a:off x="9891585" y="4555535"/>
            <a:ext cx="130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Convex</a:t>
            </a:r>
            <a:r>
              <a:rPr lang="es-ES" b="1" dirty="0"/>
              <a:t> Hull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476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1F8EA499-0CEF-4A81-8174-D102ACF9081A}"/>
              </a:ext>
            </a:extLst>
          </p:cNvPr>
          <p:cNvSpPr txBox="1"/>
          <p:nvPr/>
        </p:nvSpPr>
        <p:spPr>
          <a:xfrm>
            <a:off x="323329" y="212035"/>
            <a:ext cx="35135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/>
              <a:t>Resoluciones heurísticas:</a:t>
            </a:r>
            <a:endParaRPr lang="en-US" sz="2500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A4E4193-89A6-4A5B-BB10-879902AF94B2}"/>
              </a:ext>
            </a:extLst>
          </p:cNvPr>
          <p:cNvSpPr txBox="1"/>
          <p:nvPr/>
        </p:nvSpPr>
        <p:spPr>
          <a:xfrm>
            <a:off x="1586880" y="978236"/>
            <a:ext cx="204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Algoritmo Genético</a:t>
            </a:r>
            <a:endParaRPr lang="en-US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1F0F61-EB7C-4F22-9207-854375E8D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261" y="1347568"/>
            <a:ext cx="6028912" cy="134509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1578E60-C336-4C2D-AE51-F77788318809}"/>
              </a:ext>
            </a:extLst>
          </p:cNvPr>
          <p:cNvSpPr txBox="1"/>
          <p:nvPr/>
        </p:nvSpPr>
        <p:spPr>
          <a:xfrm>
            <a:off x="159026" y="1347568"/>
            <a:ext cx="51476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dirty="0"/>
              <a:t>Crear población </a:t>
            </a:r>
            <a:r>
              <a:rPr lang="es-ES" dirty="0" err="1"/>
              <a:t>Random</a:t>
            </a:r>
            <a:r>
              <a:rPr lang="es-ES" dirty="0"/>
              <a:t> </a:t>
            </a:r>
          </a:p>
          <a:p>
            <a:pPr marL="285750" indent="-285750">
              <a:buFontTx/>
              <a:buChar char="-"/>
            </a:pPr>
            <a:r>
              <a:rPr lang="es-ES" dirty="0"/>
              <a:t>Elegir mejores padres de acuerdo al costo mínimo</a:t>
            </a:r>
          </a:p>
          <a:p>
            <a:pPr marL="285750" indent="-285750">
              <a:buFontTx/>
              <a:buChar char="-"/>
            </a:pPr>
            <a:r>
              <a:rPr lang="es-ES" dirty="0"/>
              <a:t>Cruza de padres</a:t>
            </a:r>
          </a:p>
          <a:p>
            <a:pPr marL="285750" indent="-285750">
              <a:buFontTx/>
              <a:buChar char="-"/>
            </a:pPr>
            <a:r>
              <a:rPr lang="es-ES" dirty="0"/>
              <a:t>Selección de elite</a:t>
            </a:r>
          </a:p>
          <a:p>
            <a:pPr marL="285750" indent="-285750">
              <a:buFontTx/>
              <a:buChar char="-"/>
            </a:pPr>
            <a:r>
              <a:rPr lang="es-ES" dirty="0"/>
              <a:t>Iteración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" name="Imagen 9" descr="Gráfico, Gráfico radial&#10;&#10;Descripción generada automáticamente">
            <a:extLst>
              <a:ext uri="{FF2B5EF4-FFF2-40B4-BE49-F238E27FC236}">
                <a16:creationId xmlns:a16="http://schemas.microsoft.com/office/drawing/2014/main" id="{88282761-6A24-4660-A8BA-9DB14C556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3"/>
          <a:stretch/>
        </p:blipFill>
        <p:spPr>
          <a:xfrm>
            <a:off x="2732871" y="2962827"/>
            <a:ext cx="6858000" cy="368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</TotalTime>
  <Words>589</Words>
  <Application>Microsoft Office PowerPoint</Application>
  <PresentationFormat>Panorámica</PresentationFormat>
  <Paragraphs>101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Trebuchet MS</vt:lpstr>
      <vt:lpstr>Wingdings 3</vt:lpstr>
      <vt:lpstr>Tema de Office</vt:lpstr>
      <vt:lpstr>Faceta</vt:lpstr>
      <vt:lpstr>Modelización Matemática y Computacional del Problema de Ruteo de Vehículos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Rodrigo Maranzana</dc:creator>
  <cp:lastModifiedBy>Rodrigo Maranzana</cp:lastModifiedBy>
  <cp:revision>26</cp:revision>
  <dcterms:created xsi:type="dcterms:W3CDTF">2021-04-11T18:32:58Z</dcterms:created>
  <dcterms:modified xsi:type="dcterms:W3CDTF">2021-04-25T06:22:16Z</dcterms:modified>
</cp:coreProperties>
</file>